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2" r:id="rId1"/>
  </p:sldMasterIdLst>
  <p:notesMasterIdLst>
    <p:notesMasterId r:id="rId3"/>
  </p:notesMasterIdLst>
  <p:sldIdLst>
    <p:sldId id="292" r:id="rId2"/>
  </p:sldIdLst>
  <p:sldSz cx="5943600" cy="444341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15" userDrawn="1">
          <p15:clr>
            <a:srgbClr val="A4A3A4"/>
          </p15:clr>
        </p15:guide>
        <p15:guide id="2" pos="432" userDrawn="1">
          <p15:clr>
            <a:srgbClr val="A4A3A4"/>
          </p15:clr>
        </p15:guide>
        <p15:guide id="3" pos="2664" userDrawn="1">
          <p15:clr>
            <a:srgbClr val="A4A3A4"/>
          </p15:clr>
        </p15:guide>
        <p15:guide id="4" pos="1872" userDrawn="1">
          <p15:clr>
            <a:srgbClr val="A4A3A4"/>
          </p15:clr>
        </p15:guide>
        <p15:guide id="5" orient="horz" pos="170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tfield,Kirk" initials="H" lastIdx="1" clrIdx="0">
    <p:extLst>
      <p:ext uri="{19B8F6BF-5375-455C-9EA6-DF929625EA0E}">
        <p15:presenceInfo xmlns:p15="http://schemas.microsoft.com/office/powerpoint/2012/main" userId="S-1-5-21-1308237860-4193317556-336787646-689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8509"/>
    <a:srgbClr val="003663"/>
    <a:srgbClr val="8BA628"/>
    <a:srgbClr val="CAEFFA"/>
    <a:srgbClr val="BDDCA9"/>
    <a:srgbClr val="F7E2C3"/>
    <a:srgbClr val="8DCFE4"/>
    <a:srgbClr val="CB8217"/>
    <a:srgbClr val="F7E0BF"/>
    <a:srgbClr val="B8D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99" autoAdjust="0"/>
    <p:restoredTop sz="94660"/>
  </p:normalViewPr>
  <p:slideViewPr>
    <p:cSldViewPr snapToGrid="0">
      <p:cViewPr varScale="1">
        <p:scale>
          <a:sx n="175" d="100"/>
          <a:sy n="175" d="100"/>
        </p:scale>
        <p:origin x="2082" y="132"/>
      </p:cViewPr>
      <p:guideLst>
        <p:guide orient="horz" pos="2415"/>
        <p:guide pos="432"/>
        <p:guide pos="2664"/>
        <p:guide pos="1872"/>
        <p:guide orient="horz" pos="17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7B210511-6455-4B61-B282-B5F10C58458D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1288" y="1163638"/>
            <a:ext cx="42005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7"/>
            <a:ext cx="5617208" cy="366577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66C8D643-0DE5-4585-A8DA-18CFFD276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68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1pPr>
    <a:lvl2pPr marL="436626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2pPr>
    <a:lvl3pPr marL="873252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3pPr>
    <a:lvl4pPr marL="1309878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4pPr>
    <a:lvl5pPr marL="1746504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5pPr>
    <a:lvl6pPr marL="2183130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6pPr>
    <a:lvl7pPr marL="2619756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7pPr>
    <a:lvl8pPr marL="3056382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8pPr>
    <a:lvl9pPr marL="3493008" algn="l" defTabSz="873252" rtl="0" eaLnBrk="1" latinLnBrk="0" hangingPunct="1">
      <a:defRPr sz="11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1288" y="1163638"/>
            <a:ext cx="4200525" cy="31416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8D643-0DE5-4585-A8DA-18CFFD27636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291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727198"/>
            <a:ext cx="5052060" cy="1546966"/>
          </a:xfrm>
        </p:spPr>
        <p:txBody>
          <a:bodyPr anchor="b"/>
          <a:lstStyle>
            <a:lvl1pPr algn="ctr">
              <a:defRPr sz="38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2950" y="2333821"/>
            <a:ext cx="4457700" cy="1072796"/>
          </a:xfrm>
        </p:spPr>
        <p:txBody>
          <a:bodyPr/>
          <a:lstStyle>
            <a:lvl1pPr marL="0" indent="0" algn="ctr">
              <a:buNone/>
              <a:defRPr sz="1555"/>
            </a:lvl1pPr>
            <a:lvl2pPr marL="296220" indent="0" algn="ctr">
              <a:buNone/>
              <a:defRPr sz="1296"/>
            </a:lvl2pPr>
            <a:lvl3pPr marL="592440" indent="0" algn="ctr">
              <a:buNone/>
              <a:defRPr sz="1166"/>
            </a:lvl3pPr>
            <a:lvl4pPr marL="888660" indent="0" algn="ctr">
              <a:buNone/>
              <a:defRPr sz="1037"/>
            </a:lvl4pPr>
            <a:lvl5pPr marL="1184880" indent="0" algn="ctr">
              <a:buNone/>
              <a:defRPr sz="1037"/>
            </a:lvl5pPr>
            <a:lvl6pPr marL="1481099" indent="0" algn="ctr">
              <a:buNone/>
              <a:defRPr sz="1037"/>
            </a:lvl6pPr>
            <a:lvl7pPr marL="1777319" indent="0" algn="ctr">
              <a:buNone/>
              <a:defRPr sz="1037"/>
            </a:lvl7pPr>
            <a:lvl8pPr marL="2073539" indent="0" algn="ctr">
              <a:buNone/>
              <a:defRPr sz="1037"/>
            </a:lvl8pPr>
            <a:lvl9pPr marL="2369759" indent="0" algn="ctr">
              <a:buNone/>
              <a:defRPr sz="103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00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92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253389" y="236571"/>
            <a:ext cx="1281589" cy="3765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8623" y="236571"/>
            <a:ext cx="3770471" cy="3765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4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3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527" y="1107769"/>
            <a:ext cx="5126355" cy="1848336"/>
          </a:xfrm>
        </p:spPr>
        <p:txBody>
          <a:bodyPr anchor="b"/>
          <a:lstStyle>
            <a:lvl1pPr>
              <a:defRPr sz="38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5527" y="2973591"/>
            <a:ext cx="5126355" cy="971996"/>
          </a:xfrm>
        </p:spPr>
        <p:txBody>
          <a:bodyPr/>
          <a:lstStyle>
            <a:lvl1pPr marL="0" indent="0">
              <a:buNone/>
              <a:defRPr sz="1555">
                <a:solidFill>
                  <a:schemeClr val="tx1"/>
                </a:solidFill>
              </a:defRPr>
            </a:lvl1pPr>
            <a:lvl2pPr marL="296220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2pPr>
            <a:lvl3pPr marL="592440" indent="0">
              <a:buNone/>
              <a:defRPr sz="1166">
                <a:solidFill>
                  <a:schemeClr val="tx1">
                    <a:tint val="75000"/>
                  </a:schemeClr>
                </a:solidFill>
              </a:defRPr>
            </a:lvl3pPr>
            <a:lvl4pPr marL="888660" indent="0"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4pPr>
            <a:lvl5pPr marL="1184880" indent="0"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5pPr>
            <a:lvl6pPr marL="1481099" indent="0"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6pPr>
            <a:lvl7pPr marL="1777319" indent="0"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7pPr>
            <a:lvl8pPr marL="2073539" indent="0"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8pPr>
            <a:lvl9pPr marL="2369759" indent="0">
              <a:buNone/>
              <a:defRPr sz="10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8623" y="1182853"/>
            <a:ext cx="2526030" cy="28193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08948" y="1182853"/>
            <a:ext cx="2526030" cy="281930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0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236572"/>
            <a:ext cx="5126355" cy="8588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9397" y="1089254"/>
            <a:ext cx="2514421" cy="533826"/>
          </a:xfrm>
        </p:spPr>
        <p:txBody>
          <a:bodyPr anchor="b"/>
          <a:lstStyle>
            <a:lvl1pPr marL="0" indent="0">
              <a:buNone/>
              <a:defRPr sz="1555" b="1"/>
            </a:lvl1pPr>
            <a:lvl2pPr marL="296220" indent="0">
              <a:buNone/>
              <a:defRPr sz="1296" b="1"/>
            </a:lvl2pPr>
            <a:lvl3pPr marL="592440" indent="0">
              <a:buNone/>
              <a:defRPr sz="1166" b="1"/>
            </a:lvl3pPr>
            <a:lvl4pPr marL="888660" indent="0">
              <a:buNone/>
              <a:defRPr sz="1037" b="1"/>
            </a:lvl4pPr>
            <a:lvl5pPr marL="1184880" indent="0">
              <a:buNone/>
              <a:defRPr sz="1037" b="1"/>
            </a:lvl5pPr>
            <a:lvl6pPr marL="1481099" indent="0">
              <a:buNone/>
              <a:defRPr sz="1037" b="1"/>
            </a:lvl6pPr>
            <a:lvl7pPr marL="1777319" indent="0">
              <a:buNone/>
              <a:defRPr sz="1037" b="1"/>
            </a:lvl7pPr>
            <a:lvl8pPr marL="2073539" indent="0">
              <a:buNone/>
              <a:defRPr sz="1037" b="1"/>
            </a:lvl8pPr>
            <a:lvl9pPr marL="2369759" indent="0">
              <a:buNone/>
              <a:defRPr sz="103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9397" y="1623080"/>
            <a:ext cx="2514421" cy="23873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08948" y="1089254"/>
            <a:ext cx="2526804" cy="533826"/>
          </a:xfrm>
        </p:spPr>
        <p:txBody>
          <a:bodyPr anchor="b"/>
          <a:lstStyle>
            <a:lvl1pPr marL="0" indent="0">
              <a:buNone/>
              <a:defRPr sz="1555" b="1"/>
            </a:lvl1pPr>
            <a:lvl2pPr marL="296220" indent="0">
              <a:buNone/>
              <a:defRPr sz="1296" b="1"/>
            </a:lvl2pPr>
            <a:lvl3pPr marL="592440" indent="0">
              <a:buNone/>
              <a:defRPr sz="1166" b="1"/>
            </a:lvl3pPr>
            <a:lvl4pPr marL="888660" indent="0">
              <a:buNone/>
              <a:defRPr sz="1037" b="1"/>
            </a:lvl4pPr>
            <a:lvl5pPr marL="1184880" indent="0">
              <a:buNone/>
              <a:defRPr sz="1037" b="1"/>
            </a:lvl5pPr>
            <a:lvl6pPr marL="1481099" indent="0">
              <a:buNone/>
              <a:defRPr sz="1037" b="1"/>
            </a:lvl6pPr>
            <a:lvl7pPr marL="1777319" indent="0">
              <a:buNone/>
              <a:defRPr sz="1037" b="1"/>
            </a:lvl7pPr>
            <a:lvl8pPr marL="2073539" indent="0">
              <a:buNone/>
              <a:defRPr sz="1037" b="1"/>
            </a:lvl8pPr>
            <a:lvl9pPr marL="2369759" indent="0">
              <a:buNone/>
              <a:defRPr sz="1037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08948" y="1623080"/>
            <a:ext cx="2526804" cy="23873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8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22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2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296228"/>
            <a:ext cx="1916966" cy="1036796"/>
          </a:xfrm>
        </p:spPr>
        <p:txBody>
          <a:bodyPr anchor="b"/>
          <a:lstStyle>
            <a:lvl1pPr>
              <a:defRPr sz="20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804" y="639770"/>
            <a:ext cx="3008948" cy="3157703"/>
          </a:xfrm>
        </p:spPr>
        <p:txBody>
          <a:bodyPr/>
          <a:lstStyle>
            <a:lvl1pPr>
              <a:defRPr sz="2073"/>
            </a:lvl1pPr>
            <a:lvl2pPr>
              <a:defRPr sz="1814"/>
            </a:lvl2pPr>
            <a:lvl3pPr>
              <a:defRPr sz="1555"/>
            </a:lvl3pPr>
            <a:lvl4pPr>
              <a:defRPr sz="1296"/>
            </a:lvl4pPr>
            <a:lvl5pPr>
              <a:defRPr sz="1296"/>
            </a:lvl5pPr>
            <a:lvl6pPr>
              <a:defRPr sz="1296"/>
            </a:lvl6pPr>
            <a:lvl7pPr>
              <a:defRPr sz="1296"/>
            </a:lvl7pPr>
            <a:lvl8pPr>
              <a:defRPr sz="1296"/>
            </a:lvl8pPr>
            <a:lvl9pPr>
              <a:defRPr sz="129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97" y="1333024"/>
            <a:ext cx="1916966" cy="2469592"/>
          </a:xfrm>
        </p:spPr>
        <p:txBody>
          <a:bodyPr/>
          <a:lstStyle>
            <a:lvl1pPr marL="0" indent="0">
              <a:buNone/>
              <a:defRPr sz="1037"/>
            </a:lvl1pPr>
            <a:lvl2pPr marL="296220" indent="0">
              <a:buNone/>
              <a:defRPr sz="907"/>
            </a:lvl2pPr>
            <a:lvl3pPr marL="592440" indent="0">
              <a:buNone/>
              <a:defRPr sz="777"/>
            </a:lvl3pPr>
            <a:lvl4pPr marL="888660" indent="0">
              <a:buNone/>
              <a:defRPr sz="648"/>
            </a:lvl4pPr>
            <a:lvl5pPr marL="1184880" indent="0">
              <a:buNone/>
              <a:defRPr sz="648"/>
            </a:lvl5pPr>
            <a:lvl6pPr marL="1481099" indent="0">
              <a:buNone/>
              <a:defRPr sz="648"/>
            </a:lvl6pPr>
            <a:lvl7pPr marL="1777319" indent="0">
              <a:buNone/>
              <a:defRPr sz="648"/>
            </a:lvl7pPr>
            <a:lvl8pPr marL="2073539" indent="0">
              <a:buNone/>
              <a:defRPr sz="648"/>
            </a:lvl8pPr>
            <a:lvl9pPr marL="2369759" indent="0">
              <a:buNone/>
              <a:defRPr sz="64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30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397" y="296228"/>
            <a:ext cx="1916966" cy="1036796"/>
          </a:xfrm>
        </p:spPr>
        <p:txBody>
          <a:bodyPr anchor="b"/>
          <a:lstStyle>
            <a:lvl1pPr>
              <a:defRPr sz="207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26804" y="639770"/>
            <a:ext cx="3008948" cy="3157703"/>
          </a:xfrm>
        </p:spPr>
        <p:txBody>
          <a:bodyPr anchor="t"/>
          <a:lstStyle>
            <a:lvl1pPr marL="0" indent="0">
              <a:buNone/>
              <a:defRPr sz="2073"/>
            </a:lvl1pPr>
            <a:lvl2pPr marL="296220" indent="0">
              <a:buNone/>
              <a:defRPr sz="1814"/>
            </a:lvl2pPr>
            <a:lvl3pPr marL="592440" indent="0">
              <a:buNone/>
              <a:defRPr sz="1555"/>
            </a:lvl3pPr>
            <a:lvl4pPr marL="888660" indent="0">
              <a:buNone/>
              <a:defRPr sz="1296"/>
            </a:lvl4pPr>
            <a:lvl5pPr marL="1184880" indent="0">
              <a:buNone/>
              <a:defRPr sz="1296"/>
            </a:lvl5pPr>
            <a:lvl6pPr marL="1481099" indent="0">
              <a:buNone/>
              <a:defRPr sz="1296"/>
            </a:lvl6pPr>
            <a:lvl7pPr marL="1777319" indent="0">
              <a:buNone/>
              <a:defRPr sz="1296"/>
            </a:lvl7pPr>
            <a:lvl8pPr marL="2073539" indent="0">
              <a:buNone/>
              <a:defRPr sz="1296"/>
            </a:lvl8pPr>
            <a:lvl9pPr marL="2369759" indent="0">
              <a:buNone/>
              <a:defRPr sz="12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397" y="1333024"/>
            <a:ext cx="1916966" cy="2469592"/>
          </a:xfrm>
        </p:spPr>
        <p:txBody>
          <a:bodyPr/>
          <a:lstStyle>
            <a:lvl1pPr marL="0" indent="0">
              <a:buNone/>
              <a:defRPr sz="1037"/>
            </a:lvl1pPr>
            <a:lvl2pPr marL="296220" indent="0">
              <a:buNone/>
              <a:defRPr sz="907"/>
            </a:lvl2pPr>
            <a:lvl3pPr marL="592440" indent="0">
              <a:buNone/>
              <a:defRPr sz="777"/>
            </a:lvl3pPr>
            <a:lvl4pPr marL="888660" indent="0">
              <a:buNone/>
              <a:defRPr sz="648"/>
            </a:lvl4pPr>
            <a:lvl5pPr marL="1184880" indent="0">
              <a:buNone/>
              <a:defRPr sz="648"/>
            </a:lvl5pPr>
            <a:lvl6pPr marL="1481099" indent="0">
              <a:buNone/>
              <a:defRPr sz="648"/>
            </a:lvl6pPr>
            <a:lvl7pPr marL="1777319" indent="0">
              <a:buNone/>
              <a:defRPr sz="648"/>
            </a:lvl7pPr>
            <a:lvl8pPr marL="2073539" indent="0">
              <a:buNone/>
              <a:defRPr sz="648"/>
            </a:lvl8pPr>
            <a:lvl9pPr marL="2369759" indent="0">
              <a:buNone/>
              <a:defRPr sz="648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623" y="236572"/>
            <a:ext cx="5126355" cy="8588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623" y="1182853"/>
            <a:ext cx="5126355" cy="2819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8623" y="4118386"/>
            <a:ext cx="1337310" cy="236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6B55-88E5-4DD7-8A79-25FF0BD689F6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68818" y="4118386"/>
            <a:ext cx="2005965" cy="236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7668" y="4118386"/>
            <a:ext cx="1337310" cy="236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7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EC829-92C1-427C-8A92-5BF8A46D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312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592440" rtl="0" eaLnBrk="1" latinLnBrk="0" hangingPunct="1">
        <a:lnSpc>
          <a:spcPct val="90000"/>
        </a:lnSpc>
        <a:spcBef>
          <a:spcPct val="0"/>
        </a:spcBef>
        <a:buNone/>
        <a:defRPr sz="28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110" indent="-148110" algn="l" defTabSz="592440" rtl="0" eaLnBrk="1" latinLnBrk="0" hangingPunct="1">
        <a:lnSpc>
          <a:spcPct val="90000"/>
        </a:lnSpc>
        <a:spcBef>
          <a:spcPts val="648"/>
        </a:spcBef>
        <a:buFont typeface="Arial" panose="020B0604020202020204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1pPr>
      <a:lvl2pPr marL="444330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555" kern="1200">
          <a:solidFill>
            <a:schemeClr val="tx1"/>
          </a:solidFill>
          <a:latin typeface="+mn-lt"/>
          <a:ea typeface="+mn-ea"/>
          <a:cs typeface="+mn-cs"/>
        </a:defRPr>
      </a:lvl2pPr>
      <a:lvl3pPr marL="740550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296" kern="1200">
          <a:solidFill>
            <a:schemeClr val="tx1"/>
          </a:solidFill>
          <a:latin typeface="+mn-lt"/>
          <a:ea typeface="+mn-ea"/>
          <a:cs typeface="+mn-cs"/>
        </a:defRPr>
      </a:lvl3pPr>
      <a:lvl4pPr marL="1036770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4pPr>
      <a:lvl5pPr marL="1332989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5pPr>
      <a:lvl6pPr marL="1629209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6pPr>
      <a:lvl7pPr marL="1925429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7pPr>
      <a:lvl8pPr marL="2221649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8pPr>
      <a:lvl9pPr marL="2517869" indent="-148110" algn="l" defTabSz="592440" rtl="0" eaLnBrk="1" latinLnBrk="0" hangingPunct="1">
        <a:lnSpc>
          <a:spcPct val="90000"/>
        </a:lnSpc>
        <a:spcBef>
          <a:spcPts val="324"/>
        </a:spcBef>
        <a:buFont typeface="Arial" panose="020B0604020202020204" pitchFamily="34" charset="0"/>
        <a:buChar char="•"/>
        <a:defRPr sz="11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1pPr>
      <a:lvl2pPr marL="296220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2pPr>
      <a:lvl3pPr marL="592440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3pPr>
      <a:lvl4pPr marL="888660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4pPr>
      <a:lvl5pPr marL="1184880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5pPr>
      <a:lvl6pPr marL="1481099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6pPr>
      <a:lvl7pPr marL="1777319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7pPr>
      <a:lvl8pPr marL="2073539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8pPr>
      <a:lvl9pPr marL="2369759" algn="l" defTabSz="592440" rtl="0" eaLnBrk="1" latinLnBrk="0" hangingPunct="1">
        <a:defRPr sz="11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5648"/>
            <a:ext cx="6008946" cy="4427765"/>
            <a:chOff x="3389" y="13280"/>
            <a:chExt cx="6008946" cy="4427765"/>
          </a:xfrm>
        </p:grpSpPr>
        <p:cxnSp>
          <p:nvCxnSpPr>
            <p:cNvPr id="433" name="Straight Connector 432"/>
            <p:cNvCxnSpPr/>
            <p:nvPr/>
          </p:nvCxnSpPr>
          <p:spPr>
            <a:xfrm flipV="1">
              <a:off x="301849" y="3161840"/>
              <a:ext cx="0" cy="765912"/>
            </a:xfrm>
            <a:prstGeom prst="line">
              <a:avLst/>
            </a:prstGeom>
            <a:ln w="38100">
              <a:gradFill>
                <a:gsLst>
                  <a:gs pos="0">
                    <a:schemeClr val="tx2">
                      <a:alpha val="0"/>
                    </a:schemeClr>
                  </a:gs>
                  <a:gs pos="100000">
                    <a:schemeClr val="tx2"/>
                  </a:gs>
                </a:gsLst>
                <a:lin ang="5400000" scaled="1"/>
              </a:gra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/>
          </p:nvCxnSpPr>
          <p:spPr>
            <a:xfrm>
              <a:off x="80495" y="3088718"/>
              <a:ext cx="0" cy="1055869"/>
            </a:xfrm>
            <a:prstGeom prst="line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/>
          </p:nvCxnSpPr>
          <p:spPr>
            <a:xfrm>
              <a:off x="80495" y="1500711"/>
              <a:ext cx="0" cy="1335178"/>
            </a:xfrm>
            <a:prstGeom prst="line">
              <a:avLst/>
            </a:prstGeom>
            <a:ln w="38100">
              <a:solidFill>
                <a:schemeClr val="tx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6" name="Right Arrow 435"/>
            <p:cNvSpPr/>
            <p:nvPr/>
          </p:nvSpPr>
          <p:spPr>
            <a:xfrm>
              <a:off x="4115948" y="1736140"/>
              <a:ext cx="1707575" cy="392061"/>
            </a:xfrm>
            <a:prstGeom prst="rightArrow">
              <a:avLst>
                <a:gd name="adj1" fmla="val 77630"/>
                <a:gd name="adj2" fmla="val 33235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9" name="Freeform 10"/>
            <p:cNvSpPr>
              <a:spLocks/>
            </p:cNvSpPr>
            <p:nvPr/>
          </p:nvSpPr>
          <p:spPr bwMode="auto">
            <a:xfrm>
              <a:off x="3389" y="2891311"/>
              <a:ext cx="5932459" cy="1378330"/>
            </a:xfrm>
            <a:custGeom>
              <a:avLst/>
              <a:gdLst>
                <a:gd name="T0" fmla="*/ 3291 w 3291"/>
                <a:gd name="T1" fmla="*/ 643 h 643"/>
                <a:gd name="T2" fmla="*/ 2693 w 3291"/>
                <a:gd name="T3" fmla="*/ 0 h 643"/>
                <a:gd name="T4" fmla="*/ 593 w 3291"/>
                <a:gd name="T5" fmla="*/ 0 h 643"/>
                <a:gd name="T6" fmla="*/ 0 w 3291"/>
                <a:gd name="T7" fmla="*/ 643 h 643"/>
                <a:gd name="T8" fmla="*/ 3291 w 3291"/>
                <a:gd name="T9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1" h="643">
                  <a:moveTo>
                    <a:pt x="3291" y="643"/>
                  </a:moveTo>
                  <a:lnTo>
                    <a:pt x="2693" y="0"/>
                  </a:lnTo>
                  <a:lnTo>
                    <a:pt x="593" y="0"/>
                  </a:lnTo>
                  <a:lnTo>
                    <a:pt x="0" y="643"/>
                  </a:lnTo>
                  <a:lnTo>
                    <a:pt x="3291" y="64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x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0" name="Rectangle 11"/>
            <p:cNvSpPr>
              <a:spLocks noChangeArrowheads="1"/>
            </p:cNvSpPr>
            <p:nvPr/>
          </p:nvSpPr>
          <p:spPr bwMode="auto">
            <a:xfrm>
              <a:off x="3389" y="4269640"/>
              <a:ext cx="5932459" cy="17140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441" name="Freeform 10"/>
            <p:cNvSpPr>
              <a:spLocks/>
            </p:cNvSpPr>
            <p:nvPr/>
          </p:nvSpPr>
          <p:spPr bwMode="auto">
            <a:xfrm>
              <a:off x="3389" y="1599375"/>
              <a:ext cx="5932459" cy="1378330"/>
            </a:xfrm>
            <a:custGeom>
              <a:avLst/>
              <a:gdLst>
                <a:gd name="T0" fmla="*/ 3291 w 3291"/>
                <a:gd name="T1" fmla="*/ 643 h 643"/>
                <a:gd name="T2" fmla="*/ 2693 w 3291"/>
                <a:gd name="T3" fmla="*/ 0 h 643"/>
                <a:gd name="T4" fmla="*/ 593 w 3291"/>
                <a:gd name="T5" fmla="*/ 0 h 643"/>
                <a:gd name="T6" fmla="*/ 0 w 3291"/>
                <a:gd name="T7" fmla="*/ 643 h 643"/>
                <a:gd name="T8" fmla="*/ 3291 w 3291"/>
                <a:gd name="T9" fmla="*/ 643 h 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91" h="643">
                  <a:moveTo>
                    <a:pt x="3291" y="643"/>
                  </a:moveTo>
                  <a:lnTo>
                    <a:pt x="2693" y="0"/>
                  </a:lnTo>
                  <a:lnTo>
                    <a:pt x="593" y="0"/>
                  </a:lnTo>
                  <a:lnTo>
                    <a:pt x="0" y="643"/>
                  </a:lnTo>
                  <a:lnTo>
                    <a:pt x="3291" y="643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95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  <a:extLst/>
          </p:spPr>
          <p:txBody>
            <a:bodyPr/>
            <a:lstStyle/>
            <a:p>
              <a:endParaRPr lang="en-US"/>
            </a:p>
          </p:txBody>
        </p:sp>
        <p:sp>
          <p:nvSpPr>
            <p:cNvPr id="442" name="Rectangle 11"/>
            <p:cNvSpPr>
              <a:spLocks noChangeArrowheads="1"/>
            </p:cNvSpPr>
            <p:nvPr/>
          </p:nvSpPr>
          <p:spPr bwMode="auto">
            <a:xfrm>
              <a:off x="3389" y="2977705"/>
              <a:ext cx="5932459" cy="17140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x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lt1"/>
                </a:solidFill>
              </a:endParaRPr>
            </a:p>
          </p:txBody>
        </p:sp>
        <p:sp>
          <p:nvSpPr>
            <p:cNvPr id="443" name="Text Box 28"/>
            <p:cNvSpPr txBox="1">
              <a:spLocks noChangeArrowheads="1"/>
            </p:cNvSpPr>
            <p:nvPr/>
          </p:nvSpPr>
          <p:spPr bwMode="auto">
            <a:xfrm>
              <a:off x="2452174" y="4294930"/>
              <a:ext cx="1028167" cy="12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800" b="1" cap="all" spc="2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/>
                  <a:cs typeface="Arial"/>
                </a:rPr>
                <a:t>Knowledge Base</a:t>
              </a:r>
            </a:p>
          </p:txBody>
        </p:sp>
        <p:sp>
          <p:nvSpPr>
            <p:cNvPr id="445" name="Text Box 28"/>
            <p:cNvSpPr txBox="1">
              <a:spLocks noChangeArrowheads="1"/>
            </p:cNvSpPr>
            <p:nvPr/>
          </p:nvSpPr>
          <p:spPr bwMode="auto">
            <a:xfrm>
              <a:off x="2427648" y="2994946"/>
              <a:ext cx="1077218" cy="1214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800" b="1" cap="all" spc="2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/>
                  <a:cs typeface="Arial"/>
                </a:rPr>
                <a:t>Technology Base</a:t>
              </a:r>
            </a:p>
          </p:txBody>
        </p:sp>
        <p:sp>
          <p:nvSpPr>
            <p:cNvPr id="446" name="Text Box 46"/>
            <p:cNvSpPr txBox="1">
              <a:spLocks noChangeArrowheads="1"/>
            </p:cNvSpPr>
            <p:nvPr/>
          </p:nvSpPr>
          <p:spPr bwMode="auto">
            <a:xfrm rot="5400000" flipV="1">
              <a:off x="-323136" y="2021582"/>
              <a:ext cx="970638" cy="11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ts val="0"/>
                </a:spcBef>
                <a:buClrTx/>
                <a:buSzTx/>
                <a:buFontTx/>
                <a:buNone/>
              </a:pPr>
              <a:r>
                <a:rPr lang="en-US" sz="8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/>
                </a:rPr>
                <a:t>System Requirements</a:t>
              </a:r>
            </a:p>
          </p:txBody>
        </p:sp>
        <p:sp>
          <p:nvSpPr>
            <p:cNvPr id="452" name="TextBox 451"/>
            <p:cNvSpPr txBox="1"/>
            <p:nvPr/>
          </p:nvSpPr>
          <p:spPr>
            <a:xfrm>
              <a:off x="1048506" y="1622112"/>
              <a:ext cx="1032334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i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Enabling Technologies</a:t>
              </a:r>
            </a:p>
          </p:txBody>
        </p:sp>
        <p:sp>
          <p:nvSpPr>
            <p:cNvPr id="459" name="Rounded Rectangle 458"/>
            <p:cNvSpPr/>
            <p:nvPr/>
          </p:nvSpPr>
          <p:spPr>
            <a:xfrm>
              <a:off x="986479" y="1787985"/>
              <a:ext cx="3024425" cy="498474"/>
            </a:xfrm>
            <a:prstGeom prst="roundRect">
              <a:avLst>
                <a:gd name="adj" fmla="val 8401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800">
                <a:latin typeface="Arial Narrow" panose="020B0606020202030204" pitchFamily="34" charset="0"/>
              </a:endParaRPr>
            </a:p>
          </p:txBody>
        </p:sp>
        <p:sp>
          <p:nvSpPr>
            <p:cNvPr id="460" name="TextBox 459"/>
            <p:cNvSpPr txBox="1"/>
            <p:nvPr/>
          </p:nvSpPr>
          <p:spPr>
            <a:xfrm>
              <a:off x="1419870" y="1792064"/>
              <a:ext cx="2157643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Engineered Manufacturing Systems (Test-Beds)</a:t>
              </a:r>
            </a:p>
          </p:txBody>
        </p:sp>
        <p:sp>
          <p:nvSpPr>
            <p:cNvPr id="461" name="TextBox 460"/>
            <p:cNvSpPr txBox="1"/>
            <p:nvPr/>
          </p:nvSpPr>
          <p:spPr>
            <a:xfrm>
              <a:off x="4356034" y="1823068"/>
              <a:ext cx="1294952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Deliverables:</a:t>
              </a:r>
              <a:br>
                <a:rPr lang="en-US" sz="800" b="1" dirty="0"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New tools and technologies</a:t>
              </a:r>
            </a:p>
          </p:txBody>
        </p:sp>
        <p:sp>
          <p:nvSpPr>
            <p:cNvPr id="463" name="TextBox 462"/>
            <p:cNvSpPr txBox="1"/>
            <p:nvPr/>
          </p:nvSpPr>
          <p:spPr>
            <a:xfrm>
              <a:off x="1730582" y="2645208"/>
              <a:ext cx="977070" cy="2339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Arial Narrow" panose="020B0606020202030204" pitchFamily="34" charset="0"/>
                </a:rPr>
                <a:t>Biosensors, imaging,</a:t>
              </a:r>
              <a:br>
                <a:rPr lang="en-US" sz="800" dirty="0">
                  <a:latin typeface="Arial Narrow" panose="020B0606020202030204" pitchFamily="34" charset="0"/>
                </a:rPr>
              </a:br>
              <a:r>
                <a:rPr lang="en-US" sz="800" dirty="0">
                  <a:latin typeface="Arial Narrow" panose="020B0606020202030204" pitchFamily="34" charset="0"/>
                </a:rPr>
                <a:t>in-line monitoring</a:t>
              </a:r>
            </a:p>
          </p:txBody>
        </p:sp>
        <p:sp>
          <p:nvSpPr>
            <p:cNvPr id="464" name="TextBox 463"/>
            <p:cNvSpPr txBox="1"/>
            <p:nvPr/>
          </p:nvSpPr>
          <p:spPr>
            <a:xfrm>
              <a:off x="2956972" y="2455123"/>
              <a:ext cx="983480" cy="2339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Arial Narrow" panose="020B0606020202030204" pitchFamily="34" charset="0"/>
                </a:rPr>
                <a:t>Process modeling </a:t>
              </a:r>
              <a:r>
                <a:rPr lang="en-US" sz="800" dirty="0" smtClean="0">
                  <a:latin typeface="Arial Narrow" panose="020B0606020202030204" pitchFamily="34" charset="0"/>
                </a:rPr>
                <a:t>and supply chain </a:t>
              </a:r>
              <a:r>
                <a:rPr lang="en-US" sz="800" dirty="0">
                  <a:latin typeface="Arial Narrow" panose="020B0606020202030204" pitchFamily="34" charset="0"/>
                </a:rPr>
                <a:t>simulations</a:t>
              </a:r>
            </a:p>
          </p:txBody>
        </p:sp>
        <p:sp>
          <p:nvSpPr>
            <p:cNvPr id="466" name="TextBox 465"/>
            <p:cNvSpPr txBox="1"/>
            <p:nvPr/>
          </p:nvSpPr>
          <p:spPr>
            <a:xfrm>
              <a:off x="1737242" y="2477631"/>
              <a:ext cx="1087040" cy="11695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Arial Narrow" panose="020B0606020202030204" pitchFamily="34" charset="0"/>
                </a:rPr>
                <a:t>Disease/tissue-on-a-chip</a:t>
              </a:r>
            </a:p>
          </p:txBody>
        </p:sp>
        <p:sp>
          <p:nvSpPr>
            <p:cNvPr id="467" name="TextBox 466"/>
            <p:cNvSpPr txBox="1"/>
            <p:nvPr/>
          </p:nvSpPr>
          <p:spPr>
            <a:xfrm>
              <a:off x="3003335" y="2696554"/>
              <a:ext cx="1073875" cy="2339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Arial Narrow" panose="020B0606020202030204" pitchFamily="34" charset="0"/>
                </a:rPr>
                <a:t>Engineering biomaterials and bioreactors</a:t>
              </a:r>
            </a:p>
          </p:txBody>
        </p:sp>
        <p:sp>
          <p:nvSpPr>
            <p:cNvPr id="468" name="TextBox 467"/>
            <p:cNvSpPr txBox="1"/>
            <p:nvPr/>
          </p:nvSpPr>
          <p:spPr>
            <a:xfrm>
              <a:off x="1005225" y="3162695"/>
              <a:ext cx="111889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i="1" dirty="0">
                  <a:solidFill>
                    <a:schemeClr val="tx2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Fundamental Knowledge</a:t>
              </a:r>
            </a:p>
          </p:txBody>
        </p:sp>
        <p:sp>
          <p:nvSpPr>
            <p:cNvPr id="469" name="Round Same Side Corner Rectangle 468"/>
            <p:cNvSpPr/>
            <p:nvPr/>
          </p:nvSpPr>
          <p:spPr>
            <a:xfrm>
              <a:off x="4192440" y="2363822"/>
              <a:ext cx="1618485" cy="617870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0" name="Round Same Side Corner Rectangle 469"/>
            <p:cNvSpPr/>
            <p:nvPr/>
          </p:nvSpPr>
          <p:spPr>
            <a:xfrm>
              <a:off x="4192441" y="2232196"/>
              <a:ext cx="1607476" cy="132864"/>
            </a:xfrm>
            <a:prstGeom prst="round2SameRect">
              <a:avLst>
                <a:gd name="adj1" fmla="val 37558"/>
                <a:gd name="adj2" fmla="val 0"/>
              </a:avLst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1" name="TextBox 470"/>
            <p:cNvSpPr txBox="1"/>
            <p:nvPr/>
          </p:nvSpPr>
          <p:spPr>
            <a:xfrm>
              <a:off x="4830986" y="2234676"/>
              <a:ext cx="341394" cy="12145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anose="020B0604020202020204" pitchFamily="34" charset="0"/>
                </a:rPr>
                <a:t>Barriers</a:t>
              </a:r>
            </a:p>
          </p:txBody>
        </p:sp>
        <p:sp>
          <p:nvSpPr>
            <p:cNvPr id="472" name="Text Box 213"/>
            <p:cNvSpPr txBox="1">
              <a:spLocks noChangeArrowheads="1"/>
            </p:cNvSpPr>
            <p:nvPr/>
          </p:nvSpPr>
          <p:spPr bwMode="auto">
            <a:xfrm>
              <a:off x="4407549" y="2325672"/>
              <a:ext cx="142549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rIns="0" bIns="0">
              <a:spAutoFit/>
            </a:bodyPr>
            <a:lstStyle/>
            <a:p>
              <a:r>
                <a:rPr lang="en-US" sz="700" dirty="0" smtClean="0">
                  <a:latin typeface="Arial Narrow" panose="020B0606020202030204" pitchFamily="34" charset="0"/>
                </a:rPr>
                <a:t>Lack of rapid, physiologically relevant potency/safety </a:t>
              </a:r>
              <a:r>
                <a:rPr lang="en-US" sz="700" dirty="0">
                  <a:latin typeface="Arial Narrow" panose="020B0606020202030204" pitchFamily="34" charset="0"/>
                </a:rPr>
                <a:t>assays</a:t>
              </a:r>
            </a:p>
            <a:p>
              <a:r>
                <a:rPr lang="en-US" sz="700" dirty="0" smtClean="0">
                  <a:latin typeface="Arial Narrow" panose="020B0606020202030204" pitchFamily="34" charset="0"/>
                </a:rPr>
                <a:t>Lack of real </a:t>
              </a:r>
              <a:r>
                <a:rPr lang="en-US" sz="700" dirty="0">
                  <a:latin typeface="Arial Narrow" panose="020B0606020202030204" pitchFamily="34" charset="0"/>
                </a:rPr>
                <a:t>time </a:t>
              </a:r>
              <a:r>
                <a:rPr lang="en-US" sz="700" dirty="0" smtClean="0">
                  <a:latin typeface="Arial Narrow" panose="020B0606020202030204" pitchFamily="34" charset="0"/>
                </a:rPr>
                <a:t>monitoring of CQAs and CPPs during manufacturing</a:t>
              </a:r>
              <a:endParaRPr lang="en-US" sz="700" dirty="0">
                <a:latin typeface="Arial Narrow" panose="020B0606020202030204" pitchFamily="34" charset="0"/>
              </a:endParaRPr>
            </a:p>
            <a:p>
              <a:r>
                <a:rPr lang="en-US" sz="700" dirty="0" smtClean="0">
                  <a:latin typeface="Arial Narrow" panose="020B0606020202030204" pitchFamily="34" charset="0"/>
                </a:rPr>
                <a:t>Difficult scale-up/out, supply chain/logistics</a:t>
              </a:r>
              <a:endParaRPr lang="en-US" sz="700" dirty="0">
                <a:latin typeface="Arial Narrow" panose="020B0606020202030204" pitchFamily="34" charset="0"/>
              </a:endParaRPr>
            </a:p>
          </p:txBody>
        </p:sp>
        <p:sp>
          <p:nvSpPr>
            <p:cNvPr id="474" name="Text Box 46"/>
            <p:cNvSpPr txBox="1">
              <a:spLocks noChangeArrowheads="1"/>
            </p:cNvSpPr>
            <p:nvPr/>
          </p:nvSpPr>
          <p:spPr bwMode="auto">
            <a:xfrm rot="5400000" flipV="1">
              <a:off x="-318373" y="3540131"/>
              <a:ext cx="970638" cy="1169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5000"/>
                </a:lnSpc>
                <a:spcBef>
                  <a:spcPts val="0"/>
                </a:spcBef>
                <a:buClrTx/>
                <a:buSzTx/>
                <a:buFontTx/>
                <a:buNone/>
              </a:pPr>
              <a:r>
                <a:rPr lang="en-US" sz="8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/>
                </a:rPr>
                <a:t>System Requirements</a:t>
              </a:r>
            </a:p>
          </p:txBody>
        </p:sp>
        <p:sp>
          <p:nvSpPr>
            <p:cNvPr id="475" name="TextBox 474"/>
            <p:cNvSpPr txBox="1"/>
            <p:nvPr/>
          </p:nvSpPr>
          <p:spPr>
            <a:xfrm>
              <a:off x="1915760" y="3571148"/>
              <a:ext cx="814251" cy="46782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Arial Narrow" panose="020B0606020202030204" pitchFamily="34" charset="0"/>
                </a:rPr>
                <a:t>Minimal models of tissue/disease</a:t>
              </a:r>
            </a:p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i="1" dirty="0">
                  <a:latin typeface="Arial Narrow" panose="020B0606020202030204" pitchFamily="34" charset="0"/>
                </a:rPr>
                <a:t>In vitro</a:t>
              </a:r>
              <a:r>
                <a:rPr lang="en-US" sz="800" dirty="0">
                  <a:latin typeface="Arial Narrow" panose="020B0606020202030204" pitchFamily="34" charset="0"/>
                </a:rPr>
                <a:t> vs. </a:t>
              </a:r>
              <a:r>
                <a:rPr lang="en-US" sz="800" i="1" dirty="0">
                  <a:latin typeface="Arial Narrow" panose="020B0606020202030204" pitchFamily="34" charset="0"/>
                </a:rPr>
                <a:t>in vivo</a:t>
              </a:r>
              <a:r>
                <a:rPr lang="en-US" sz="800" dirty="0">
                  <a:latin typeface="Arial Narrow" panose="020B0606020202030204" pitchFamily="34" charset="0"/>
                </a:rPr>
                <a:t> safety/potency</a:t>
              </a:r>
            </a:p>
          </p:txBody>
        </p:sp>
        <p:sp>
          <p:nvSpPr>
            <p:cNvPr id="476" name="TextBox 475"/>
            <p:cNvSpPr txBox="1"/>
            <p:nvPr/>
          </p:nvSpPr>
          <p:spPr>
            <a:xfrm>
              <a:off x="2840639" y="3531368"/>
              <a:ext cx="1091129" cy="23391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>
                  <a:latin typeface="Arial Narrow" panose="020B0606020202030204" pitchFamily="34" charset="0"/>
                </a:rPr>
                <a:t>Effects of materials and</a:t>
              </a:r>
              <a:br>
                <a:rPr lang="en-US" sz="800" dirty="0">
                  <a:latin typeface="Arial Narrow" panose="020B0606020202030204" pitchFamily="34" charset="0"/>
                </a:rPr>
              </a:br>
              <a:r>
                <a:rPr lang="en-US" sz="800" dirty="0">
                  <a:latin typeface="Arial Narrow" panose="020B0606020202030204" pitchFamily="34" charset="0"/>
                </a:rPr>
                <a:t>bioreactors on cell quality</a:t>
              </a:r>
            </a:p>
          </p:txBody>
        </p:sp>
        <p:sp>
          <p:nvSpPr>
            <p:cNvPr id="478" name="TextBox 477"/>
            <p:cNvSpPr txBox="1"/>
            <p:nvPr/>
          </p:nvSpPr>
          <p:spPr>
            <a:xfrm>
              <a:off x="2894004" y="3826034"/>
              <a:ext cx="1071148" cy="3508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57150" indent="-57150">
                <a:lnSpc>
                  <a:spcPct val="95000"/>
                </a:lnSpc>
                <a:buFont typeface="Arial" panose="020B0604020202020204" pitchFamily="34" charset="0"/>
                <a:buChar char="•"/>
              </a:pPr>
              <a:r>
                <a:rPr lang="en-US" sz="800" dirty="0" smtClean="0">
                  <a:latin typeface="Arial Narrow" panose="020B0606020202030204" pitchFamily="34" charset="0"/>
                </a:rPr>
                <a:t>Process/supply-chain and logistics requirements for living cells and reagents</a:t>
              </a:r>
              <a:endParaRPr lang="en-US" sz="800" dirty="0">
                <a:latin typeface="Arial Narrow" panose="020B0606020202030204" pitchFamily="34" charset="0"/>
              </a:endParaRPr>
            </a:p>
          </p:txBody>
        </p:sp>
        <p:sp>
          <p:nvSpPr>
            <p:cNvPr id="479" name="Round Same Side Corner Rectangle 478"/>
            <p:cNvSpPr/>
            <p:nvPr/>
          </p:nvSpPr>
          <p:spPr>
            <a:xfrm>
              <a:off x="4192440" y="3641550"/>
              <a:ext cx="1618485" cy="668933"/>
            </a:xfrm>
            <a:prstGeom prst="round2SameRect">
              <a:avLst>
                <a:gd name="adj1" fmla="val 0"/>
                <a:gd name="adj2" fmla="val 0"/>
              </a:avLst>
            </a:prstGeom>
            <a:noFill/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0" name="Round Same Side Corner Rectangle 479"/>
            <p:cNvSpPr/>
            <p:nvPr/>
          </p:nvSpPr>
          <p:spPr>
            <a:xfrm>
              <a:off x="4192440" y="3512415"/>
              <a:ext cx="1618485" cy="130311"/>
            </a:xfrm>
            <a:prstGeom prst="round2SameRect">
              <a:avLst>
                <a:gd name="adj1" fmla="val 37558"/>
                <a:gd name="adj2" fmla="val 0"/>
              </a:avLst>
            </a:prstGeom>
            <a:solidFill>
              <a:schemeClr val="tx2"/>
            </a:solidFill>
            <a:ln w="6350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TextBox 480"/>
            <p:cNvSpPr txBox="1"/>
            <p:nvPr/>
          </p:nvSpPr>
          <p:spPr>
            <a:xfrm>
              <a:off x="4830986" y="3519126"/>
              <a:ext cx="341394" cy="12145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US" sz="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anose="020B0606020202030204" pitchFamily="34" charset="0"/>
                  <a:cs typeface="Arial" panose="020B0604020202020204" pitchFamily="34" charset="0"/>
                </a:rPr>
                <a:t>Barriers</a:t>
              </a:r>
            </a:p>
          </p:txBody>
        </p:sp>
        <p:sp>
          <p:nvSpPr>
            <p:cNvPr id="482" name="Text Box 213"/>
            <p:cNvSpPr txBox="1">
              <a:spLocks noChangeArrowheads="1"/>
            </p:cNvSpPr>
            <p:nvPr/>
          </p:nvSpPr>
          <p:spPr bwMode="auto">
            <a:xfrm>
              <a:off x="4410280" y="3649491"/>
              <a:ext cx="138963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sz="700" dirty="0" smtClean="0">
                  <a:latin typeface="Arial Narrow" panose="020B0606020202030204" pitchFamily="34" charset="0"/>
                </a:rPr>
                <a:t>Lack of Critical </a:t>
              </a:r>
              <a:r>
                <a:rPr lang="en-US" sz="700" dirty="0">
                  <a:latin typeface="Arial Narrow" panose="020B0606020202030204" pitchFamily="34" charset="0"/>
                </a:rPr>
                <a:t>Quality </a:t>
              </a:r>
              <a:r>
                <a:rPr lang="en-US" sz="700" dirty="0" smtClean="0">
                  <a:latin typeface="Arial Narrow" panose="020B0606020202030204" pitchFamily="34" charset="0"/>
                </a:rPr>
                <a:t>Attributes (CQA) and Critical Process Parameters (CPP)</a:t>
              </a:r>
              <a:endParaRPr lang="en-US" sz="700" dirty="0">
                <a:latin typeface="Arial Narrow" panose="020B0606020202030204" pitchFamily="34" charset="0"/>
              </a:endParaRPr>
            </a:p>
          </p:txBody>
        </p:sp>
        <p:sp>
          <p:nvSpPr>
            <p:cNvPr id="483" name="Text Box 213"/>
            <p:cNvSpPr txBox="1">
              <a:spLocks noChangeArrowheads="1"/>
            </p:cNvSpPr>
            <p:nvPr/>
          </p:nvSpPr>
          <p:spPr bwMode="auto">
            <a:xfrm>
              <a:off x="4405917" y="3847191"/>
              <a:ext cx="134294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sz="700" dirty="0">
                  <a:latin typeface="Arial Narrow" panose="020B0606020202030204" pitchFamily="34" charset="0"/>
                </a:rPr>
                <a:t>P</a:t>
              </a:r>
              <a:r>
                <a:rPr lang="en-US" sz="700" dirty="0" smtClean="0">
                  <a:latin typeface="Arial Narrow" panose="020B0606020202030204" pitchFamily="34" charset="0"/>
                </a:rPr>
                <a:t>oor understanding of</a:t>
              </a:r>
              <a:r>
                <a:rPr lang="en-US" sz="700" i="1" dirty="0" smtClean="0">
                  <a:latin typeface="Arial Narrow" panose="020B0606020202030204" pitchFamily="34" charset="0"/>
                </a:rPr>
                <a:t> in </a:t>
              </a:r>
              <a:r>
                <a:rPr lang="en-US" sz="700" i="1" dirty="0">
                  <a:latin typeface="Arial Narrow" panose="020B0606020202030204" pitchFamily="34" charset="0"/>
                </a:rPr>
                <a:t>vitro/in vivo</a:t>
              </a:r>
              <a:r>
                <a:rPr lang="en-US" sz="700" dirty="0">
                  <a:latin typeface="Arial Narrow" panose="020B0606020202030204" pitchFamily="34" charset="0"/>
                </a:rPr>
                <a:t> </a:t>
              </a:r>
              <a:r>
                <a:rPr lang="en-US" sz="700" dirty="0" smtClean="0">
                  <a:latin typeface="Arial Narrow" panose="020B0606020202030204" pitchFamily="34" charset="0"/>
                </a:rPr>
                <a:t>correlation of cell properties/function</a:t>
              </a:r>
              <a:endParaRPr lang="en-US" sz="700" dirty="0">
                <a:latin typeface="Arial Narrow" panose="020B0606020202030204" pitchFamily="34" charset="0"/>
              </a:endParaRPr>
            </a:p>
          </p:txBody>
        </p:sp>
        <p:sp>
          <p:nvSpPr>
            <p:cNvPr id="484" name="Text Box 213"/>
            <p:cNvSpPr txBox="1">
              <a:spLocks noChangeArrowheads="1"/>
            </p:cNvSpPr>
            <p:nvPr/>
          </p:nvSpPr>
          <p:spPr bwMode="auto">
            <a:xfrm>
              <a:off x="4407969" y="4045174"/>
              <a:ext cx="130423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 anchor="ctr">
              <a:spAutoFit/>
            </a:bodyPr>
            <a:lstStyle/>
            <a:p>
              <a:r>
                <a:rPr lang="en-US" sz="700" dirty="0" smtClean="0">
                  <a:latin typeface="Arial Narrow" panose="020B0606020202030204" pitchFamily="34" charset="0"/>
                </a:rPr>
                <a:t>Lack of understanding of (a) scaling </a:t>
              </a:r>
              <a:r>
                <a:rPr lang="en-US" sz="700" dirty="0">
                  <a:latin typeface="Arial Narrow" panose="020B0606020202030204" pitchFamily="34" charset="0"/>
                </a:rPr>
                <a:t>effects on cell </a:t>
              </a:r>
              <a:r>
                <a:rPr lang="en-US" sz="700" dirty="0" smtClean="0">
                  <a:latin typeface="Arial Narrow" panose="020B0606020202030204" pitchFamily="34" charset="0"/>
                </a:rPr>
                <a:t>quality, (b) supply chain</a:t>
              </a:r>
              <a:endParaRPr lang="en-US" sz="700" dirty="0">
                <a:latin typeface="Arial Narrow" panose="020B0606020202030204" pitchFamily="34" charset="0"/>
              </a:endParaRPr>
            </a:p>
          </p:txBody>
        </p:sp>
        <p:sp>
          <p:nvSpPr>
            <p:cNvPr id="485" name="Right Arrow 484"/>
            <p:cNvSpPr/>
            <p:nvPr/>
          </p:nvSpPr>
          <p:spPr>
            <a:xfrm>
              <a:off x="4115948" y="3161840"/>
              <a:ext cx="1707575" cy="341029"/>
            </a:xfrm>
            <a:prstGeom prst="rightArrow">
              <a:avLst>
                <a:gd name="adj1" fmla="val 77630"/>
                <a:gd name="adj2" fmla="val 33235"/>
              </a:avLst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  <a:alpha val="0"/>
                  </a:schemeClr>
                </a:gs>
                <a:gs pos="100000">
                  <a:schemeClr val="tx2">
                    <a:lumMod val="40000"/>
                    <a:lumOff val="6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TextBox 485"/>
            <p:cNvSpPr txBox="1"/>
            <p:nvPr/>
          </p:nvSpPr>
          <p:spPr>
            <a:xfrm>
              <a:off x="4322259" y="3216531"/>
              <a:ext cx="1294952" cy="2215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>
                <a:lnSpc>
                  <a:spcPct val="90000"/>
                </a:lnSpc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b="1" dirty="0">
                  <a:latin typeface="Arial Narrow" panose="020B0606020202030204" pitchFamily="34" charset="0"/>
                  <a:cs typeface="Arial" panose="020B0604020202020204" pitchFamily="34" charset="0"/>
                </a:rPr>
                <a:t>Deliverables:</a:t>
              </a:r>
              <a:br>
                <a:rPr lang="en-US" sz="800" b="1" dirty="0"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New scientific knowledge</a:t>
              </a:r>
            </a:p>
          </p:txBody>
        </p:sp>
        <p:sp>
          <p:nvSpPr>
            <p:cNvPr id="487" name="Text Box 46"/>
            <p:cNvSpPr txBox="1">
              <a:spLocks noChangeArrowheads="1"/>
            </p:cNvSpPr>
            <p:nvPr/>
          </p:nvSpPr>
          <p:spPr bwMode="auto">
            <a:xfrm rot="5400000" flipV="1">
              <a:off x="66362" y="3312967"/>
              <a:ext cx="804094" cy="209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85000"/>
                </a:lnSpc>
                <a:spcBef>
                  <a:spcPts val="0"/>
                </a:spcBef>
                <a:buClrTx/>
                <a:buSzTx/>
                <a:buFontTx/>
                <a:buNone/>
              </a:pPr>
              <a:r>
                <a:rPr lang="en-US" sz="8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/>
                </a:rPr>
                <a:t>Fundamental</a:t>
              </a:r>
              <a:br>
                <a:rPr lang="en-US" sz="8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/>
                </a:rPr>
              </a:br>
              <a:r>
                <a:rPr lang="en-US" sz="8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/>
                </a:rPr>
                <a:t>Insights</a:t>
              </a:r>
            </a:p>
          </p:txBody>
        </p:sp>
        <p:cxnSp>
          <p:nvCxnSpPr>
            <p:cNvPr id="488" name="Straight Connector 487"/>
            <p:cNvCxnSpPr/>
            <p:nvPr/>
          </p:nvCxnSpPr>
          <p:spPr>
            <a:xfrm flipV="1">
              <a:off x="301849" y="1620459"/>
              <a:ext cx="0" cy="1120196"/>
            </a:xfrm>
            <a:prstGeom prst="line">
              <a:avLst/>
            </a:prstGeom>
            <a:ln w="38100">
              <a:gradFill>
                <a:gsLst>
                  <a:gs pos="0">
                    <a:schemeClr val="tx2">
                      <a:alpha val="0"/>
                    </a:schemeClr>
                  </a:gs>
                  <a:gs pos="100000">
                    <a:schemeClr val="tx2"/>
                  </a:gs>
                </a:gsLst>
                <a:lin ang="5400000" scaled="1"/>
              </a:gra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9" name="Text Box 46"/>
            <p:cNvSpPr txBox="1">
              <a:spLocks noChangeArrowheads="1"/>
            </p:cNvSpPr>
            <p:nvPr/>
          </p:nvSpPr>
          <p:spPr bwMode="auto">
            <a:xfrm rot="5400000" flipV="1">
              <a:off x="105033" y="1864498"/>
              <a:ext cx="675563" cy="2215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3175">
                  <a:solidFill>
                    <a:srgbClr val="000000"/>
                  </a:solidFill>
                  <a:miter lim="800000"/>
                  <a:headEnd type="none" w="sm" len="sm"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75000"/>
                <a:buFont typeface="Wingdings" panose="05000000000000000000" pitchFamily="2" charset="2"/>
                <a:buChar char="l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5000"/>
                <a:buFont typeface="Wingdings" panose="05000000000000000000" pitchFamily="2" charset="2"/>
                <a:buChar char="l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folHlink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75000"/>
                <a:buFont typeface="Wingdings" panose="05000000000000000000" pitchFamily="2" charset="2"/>
                <a:buChar char="l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ts val="0"/>
                </a:spcBef>
                <a:buClrTx/>
                <a:buSzTx/>
                <a:buFontTx/>
                <a:buNone/>
              </a:pPr>
              <a:r>
                <a:rPr lang="en-US" sz="800" i="1" dirty="0">
                  <a:solidFill>
                    <a:srgbClr val="000000"/>
                  </a:solidFill>
                  <a:latin typeface="Arial Narrow" panose="020B0606020202030204" pitchFamily="34" charset="0"/>
                  <a:cs typeface="Arial"/>
                </a:rPr>
                <a:t>Technology Building Blocks</a:t>
              </a:r>
            </a:p>
          </p:txBody>
        </p:sp>
        <p:sp>
          <p:nvSpPr>
            <p:cNvPr id="495" name="Freeform 494"/>
            <p:cNvSpPr/>
            <p:nvPr/>
          </p:nvSpPr>
          <p:spPr>
            <a:xfrm flipH="1">
              <a:off x="2751203" y="3335661"/>
              <a:ext cx="1399748" cy="879232"/>
            </a:xfrm>
            <a:custGeom>
              <a:avLst/>
              <a:gdLst>
                <a:gd name="connsiteX0" fmla="*/ 557213 w 1600200"/>
                <a:gd name="connsiteY0" fmla="*/ 0 h 752475"/>
                <a:gd name="connsiteX1" fmla="*/ 0 w 1600200"/>
                <a:gd name="connsiteY1" fmla="*/ 752475 h 752475"/>
                <a:gd name="connsiteX2" fmla="*/ 1600200 w 1600200"/>
                <a:gd name="connsiteY2" fmla="*/ 752475 h 752475"/>
                <a:gd name="connsiteX3" fmla="*/ 1600200 w 1600200"/>
                <a:gd name="connsiteY3" fmla="*/ 4762 h 752475"/>
                <a:gd name="connsiteX4" fmla="*/ 557213 w 1600200"/>
                <a:gd name="connsiteY4" fmla="*/ 0 h 752475"/>
                <a:gd name="connsiteX0" fmla="*/ 557213 w 1600200"/>
                <a:gd name="connsiteY0" fmla="*/ 0 h 756506"/>
                <a:gd name="connsiteX1" fmla="*/ 0 w 1600200"/>
                <a:gd name="connsiteY1" fmla="*/ 752475 h 756506"/>
                <a:gd name="connsiteX2" fmla="*/ 1503460 w 1600200"/>
                <a:gd name="connsiteY2" fmla="*/ 756506 h 756506"/>
                <a:gd name="connsiteX3" fmla="*/ 1600200 w 1600200"/>
                <a:gd name="connsiteY3" fmla="*/ 4762 h 756506"/>
                <a:gd name="connsiteX4" fmla="*/ 557213 w 1600200"/>
                <a:gd name="connsiteY4" fmla="*/ 0 h 756506"/>
                <a:gd name="connsiteX0" fmla="*/ 25145 w 1600200"/>
                <a:gd name="connsiteY0" fmla="*/ 0 h 760537"/>
                <a:gd name="connsiteX1" fmla="*/ 0 w 1600200"/>
                <a:gd name="connsiteY1" fmla="*/ 756506 h 760537"/>
                <a:gd name="connsiteX2" fmla="*/ 1503460 w 1600200"/>
                <a:gd name="connsiteY2" fmla="*/ 760537 h 760537"/>
                <a:gd name="connsiteX3" fmla="*/ 1600200 w 1600200"/>
                <a:gd name="connsiteY3" fmla="*/ 8793 h 760537"/>
                <a:gd name="connsiteX4" fmla="*/ 25145 w 1600200"/>
                <a:gd name="connsiteY4" fmla="*/ 0 h 760537"/>
                <a:gd name="connsiteX0" fmla="*/ 7211 w 1600200"/>
                <a:gd name="connsiteY0" fmla="*/ 0 h 760537"/>
                <a:gd name="connsiteX1" fmla="*/ 0 w 1600200"/>
                <a:gd name="connsiteY1" fmla="*/ 756506 h 760537"/>
                <a:gd name="connsiteX2" fmla="*/ 1503460 w 1600200"/>
                <a:gd name="connsiteY2" fmla="*/ 760537 h 760537"/>
                <a:gd name="connsiteX3" fmla="*/ 1600200 w 1600200"/>
                <a:gd name="connsiteY3" fmla="*/ 8793 h 760537"/>
                <a:gd name="connsiteX4" fmla="*/ 7211 w 1600200"/>
                <a:gd name="connsiteY4" fmla="*/ 0 h 760537"/>
                <a:gd name="connsiteX0" fmla="*/ 7211 w 1603190"/>
                <a:gd name="connsiteY0" fmla="*/ 2543 h 763080"/>
                <a:gd name="connsiteX1" fmla="*/ 0 w 1603190"/>
                <a:gd name="connsiteY1" fmla="*/ 759049 h 763080"/>
                <a:gd name="connsiteX2" fmla="*/ 1503460 w 1603190"/>
                <a:gd name="connsiteY2" fmla="*/ 763080 h 763080"/>
                <a:gd name="connsiteX3" fmla="*/ 1603190 w 1603190"/>
                <a:gd name="connsiteY3" fmla="*/ 0 h 763080"/>
                <a:gd name="connsiteX4" fmla="*/ 7211 w 1603190"/>
                <a:gd name="connsiteY4" fmla="*/ 2543 h 763080"/>
                <a:gd name="connsiteX0" fmla="*/ 7211 w 1617482"/>
                <a:gd name="connsiteY0" fmla="*/ 2543 h 763080"/>
                <a:gd name="connsiteX1" fmla="*/ 0 w 1617482"/>
                <a:gd name="connsiteY1" fmla="*/ 759049 h 763080"/>
                <a:gd name="connsiteX2" fmla="*/ 1503460 w 1617482"/>
                <a:gd name="connsiteY2" fmla="*/ 763080 h 763080"/>
                <a:gd name="connsiteX3" fmla="*/ 1617482 w 1617482"/>
                <a:gd name="connsiteY3" fmla="*/ 0 h 763080"/>
                <a:gd name="connsiteX4" fmla="*/ 7211 w 1617482"/>
                <a:gd name="connsiteY4" fmla="*/ 2543 h 763080"/>
                <a:gd name="connsiteX0" fmla="*/ 155854 w 1617482"/>
                <a:gd name="connsiteY0" fmla="*/ 7987 h 763080"/>
                <a:gd name="connsiteX1" fmla="*/ 0 w 1617482"/>
                <a:gd name="connsiteY1" fmla="*/ 759049 h 763080"/>
                <a:gd name="connsiteX2" fmla="*/ 1503460 w 1617482"/>
                <a:gd name="connsiteY2" fmla="*/ 763080 h 763080"/>
                <a:gd name="connsiteX3" fmla="*/ 1617482 w 1617482"/>
                <a:gd name="connsiteY3" fmla="*/ 0 h 763080"/>
                <a:gd name="connsiteX4" fmla="*/ 155854 w 1617482"/>
                <a:gd name="connsiteY4" fmla="*/ 7987 h 763080"/>
                <a:gd name="connsiteX0" fmla="*/ 155854 w 1617482"/>
                <a:gd name="connsiteY0" fmla="*/ 7987 h 763080"/>
                <a:gd name="connsiteX1" fmla="*/ 0 w 1617482"/>
                <a:gd name="connsiteY1" fmla="*/ 759049 h 763080"/>
                <a:gd name="connsiteX2" fmla="*/ 1503460 w 1617482"/>
                <a:gd name="connsiteY2" fmla="*/ 763080 h 763080"/>
                <a:gd name="connsiteX3" fmla="*/ 1617482 w 1617482"/>
                <a:gd name="connsiteY3" fmla="*/ 0 h 763080"/>
                <a:gd name="connsiteX4" fmla="*/ 155854 w 1617482"/>
                <a:gd name="connsiteY4" fmla="*/ 7987 h 763080"/>
                <a:gd name="connsiteX0" fmla="*/ 155979 w 1617607"/>
                <a:gd name="connsiteY0" fmla="*/ 7987 h 763080"/>
                <a:gd name="connsiteX1" fmla="*/ 125 w 1617607"/>
                <a:gd name="connsiteY1" fmla="*/ 759049 h 763080"/>
                <a:gd name="connsiteX2" fmla="*/ 1503585 w 1617607"/>
                <a:gd name="connsiteY2" fmla="*/ 763080 h 763080"/>
                <a:gd name="connsiteX3" fmla="*/ 1617607 w 1617607"/>
                <a:gd name="connsiteY3" fmla="*/ 0 h 763080"/>
                <a:gd name="connsiteX4" fmla="*/ 155979 w 1617607"/>
                <a:gd name="connsiteY4" fmla="*/ 7987 h 763080"/>
                <a:gd name="connsiteX0" fmla="*/ 201689 w 1617581"/>
                <a:gd name="connsiteY0" fmla="*/ 1863 h 763080"/>
                <a:gd name="connsiteX1" fmla="*/ 99 w 1617581"/>
                <a:gd name="connsiteY1" fmla="*/ 759049 h 763080"/>
                <a:gd name="connsiteX2" fmla="*/ 1503559 w 1617581"/>
                <a:gd name="connsiteY2" fmla="*/ 763080 h 763080"/>
                <a:gd name="connsiteX3" fmla="*/ 1617581 w 1617581"/>
                <a:gd name="connsiteY3" fmla="*/ 0 h 763080"/>
                <a:gd name="connsiteX4" fmla="*/ 201689 w 1617581"/>
                <a:gd name="connsiteY4" fmla="*/ 1863 h 763080"/>
                <a:gd name="connsiteX0" fmla="*/ 216927 w 1617574"/>
                <a:gd name="connsiteY0" fmla="*/ 0 h 763939"/>
                <a:gd name="connsiteX1" fmla="*/ 92 w 1617574"/>
                <a:gd name="connsiteY1" fmla="*/ 759908 h 763939"/>
                <a:gd name="connsiteX2" fmla="*/ 1503552 w 1617574"/>
                <a:gd name="connsiteY2" fmla="*/ 763939 h 763939"/>
                <a:gd name="connsiteX3" fmla="*/ 1617574 w 1617574"/>
                <a:gd name="connsiteY3" fmla="*/ 859 h 763939"/>
                <a:gd name="connsiteX4" fmla="*/ 216927 w 1617574"/>
                <a:gd name="connsiteY4" fmla="*/ 0 h 763939"/>
                <a:gd name="connsiteX0" fmla="*/ 262647 w 1663294"/>
                <a:gd name="connsiteY0" fmla="*/ 0 h 763939"/>
                <a:gd name="connsiteX1" fmla="*/ 76 w 1663294"/>
                <a:gd name="connsiteY1" fmla="*/ 759908 h 763939"/>
                <a:gd name="connsiteX2" fmla="*/ 1549272 w 1663294"/>
                <a:gd name="connsiteY2" fmla="*/ 763939 h 763939"/>
                <a:gd name="connsiteX3" fmla="*/ 1663294 w 1663294"/>
                <a:gd name="connsiteY3" fmla="*/ 859 h 763939"/>
                <a:gd name="connsiteX4" fmla="*/ 262647 w 1663294"/>
                <a:gd name="connsiteY4" fmla="*/ 0 h 7639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3294" h="763939">
                  <a:moveTo>
                    <a:pt x="262647" y="0"/>
                  </a:moveTo>
                  <a:cubicBezTo>
                    <a:pt x="260243" y="7221"/>
                    <a:pt x="-5142" y="755409"/>
                    <a:pt x="76" y="759908"/>
                  </a:cubicBezTo>
                  <a:lnTo>
                    <a:pt x="1549272" y="763939"/>
                  </a:lnTo>
                  <a:lnTo>
                    <a:pt x="1663294" y="859"/>
                  </a:lnTo>
                  <a:lnTo>
                    <a:pt x="262647" y="0"/>
                  </a:lnTo>
                  <a:close/>
                </a:path>
              </a:pathLst>
            </a:custGeom>
            <a:noFill/>
            <a:ln w="9525">
              <a:solidFill>
                <a:srgbClr val="0036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6" name="Trapezoid 495"/>
            <p:cNvSpPr/>
            <p:nvPr/>
          </p:nvSpPr>
          <p:spPr>
            <a:xfrm>
              <a:off x="1807819" y="3335661"/>
              <a:ext cx="997928" cy="878244"/>
            </a:xfrm>
            <a:prstGeom prst="trapezoid">
              <a:avLst>
                <a:gd name="adj" fmla="val 11121"/>
              </a:avLst>
            </a:prstGeom>
            <a:noFill/>
            <a:ln w="9525">
              <a:solidFill>
                <a:srgbClr val="D885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4" name="Trapezoid 503"/>
            <p:cNvSpPr/>
            <p:nvPr/>
          </p:nvSpPr>
          <p:spPr>
            <a:xfrm>
              <a:off x="1597109" y="2321281"/>
              <a:ext cx="1311227" cy="623720"/>
            </a:xfrm>
            <a:prstGeom prst="trapezoid">
              <a:avLst>
                <a:gd name="adj" fmla="val 14809"/>
              </a:avLst>
            </a:prstGeom>
            <a:noFill/>
            <a:ln w="9525">
              <a:solidFill>
                <a:srgbClr val="D8850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5" name="Freeform 504"/>
            <p:cNvSpPr/>
            <p:nvPr/>
          </p:nvSpPr>
          <p:spPr>
            <a:xfrm flipH="1">
              <a:off x="2850960" y="2321280"/>
              <a:ext cx="1310121" cy="622788"/>
            </a:xfrm>
            <a:custGeom>
              <a:avLst/>
              <a:gdLst>
                <a:gd name="connsiteX0" fmla="*/ 557213 w 1600200"/>
                <a:gd name="connsiteY0" fmla="*/ 0 h 752475"/>
                <a:gd name="connsiteX1" fmla="*/ 0 w 1600200"/>
                <a:gd name="connsiteY1" fmla="*/ 752475 h 752475"/>
                <a:gd name="connsiteX2" fmla="*/ 1600200 w 1600200"/>
                <a:gd name="connsiteY2" fmla="*/ 752475 h 752475"/>
                <a:gd name="connsiteX3" fmla="*/ 1600200 w 1600200"/>
                <a:gd name="connsiteY3" fmla="*/ 4762 h 752475"/>
                <a:gd name="connsiteX4" fmla="*/ 557213 w 1600200"/>
                <a:gd name="connsiteY4" fmla="*/ 0 h 752475"/>
                <a:gd name="connsiteX0" fmla="*/ 557213 w 1600200"/>
                <a:gd name="connsiteY0" fmla="*/ 0 h 756506"/>
                <a:gd name="connsiteX1" fmla="*/ 0 w 1600200"/>
                <a:gd name="connsiteY1" fmla="*/ 752475 h 756506"/>
                <a:gd name="connsiteX2" fmla="*/ 1503460 w 1600200"/>
                <a:gd name="connsiteY2" fmla="*/ 756506 h 756506"/>
                <a:gd name="connsiteX3" fmla="*/ 1600200 w 1600200"/>
                <a:gd name="connsiteY3" fmla="*/ 4762 h 756506"/>
                <a:gd name="connsiteX4" fmla="*/ 557213 w 1600200"/>
                <a:gd name="connsiteY4" fmla="*/ 0 h 756506"/>
                <a:gd name="connsiteX0" fmla="*/ 557213 w 1602467"/>
                <a:gd name="connsiteY0" fmla="*/ 0 h 756506"/>
                <a:gd name="connsiteX1" fmla="*/ 0 w 1602467"/>
                <a:gd name="connsiteY1" fmla="*/ 752475 h 756506"/>
                <a:gd name="connsiteX2" fmla="*/ 1503460 w 1602467"/>
                <a:gd name="connsiteY2" fmla="*/ 756506 h 756506"/>
                <a:gd name="connsiteX3" fmla="*/ 1602467 w 1602467"/>
                <a:gd name="connsiteY3" fmla="*/ 453 h 756506"/>
                <a:gd name="connsiteX4" fmla="*/ 557213 w 1602467"/>
                <a:gd name="connsiteY4" fmla="*/ 0 h 756506"/>
                <a:gd name="connsiteX0" fmla="*/ 590468 w 1602467"/>
                <a:gd name="connsiteY0" fmla="*/ 0 h 756506"/>
                <a:gd name="connsiteX1" fmla="*/ 0 w 1602467"/>
                <a:gd name="connsiteY1" fmla="*/ 752475 h 756506"/>
                <a:gd name="connsiteX2" fmla="*/ 1503460 w 1602467"/>
                <a:gd name="connsiteY2" fmla="*/ 756506 h 756506"/>
                <a:gd name="connsiteX3" fmla="*/ 1602467 w 1602467"/>
                <a:gd name="connsiteY3" fmla="*/ 453 h 756506"/>
                <a:gd name="connsiteX4" fmla="*/ 590468 w 1602467"/>
                <a:gd name="connsiteY4" fmla="*/ 0 h 756506"/>
                <a:gd name="connsiteX0" fmla="*/ 490095 w 1602467"/>
                <a:gd name="connsiteY0" fmla="*/ 2335 h 756053"/>
                <a:gd name="connsiteX1" fmla="*/ 0 w 1602467"/>
                <a:gd name="connsiteY1" fmla="*/ 752022 h 756053"/>
                <a:gd name="connsiteX2" fmla="*/ 1503460 w 1602467"/>
                <a:gd name="connsiteY2" fmla="*/ 756053 h 756053"/>
                <a:gd name="connsiteX3" fmla="*/ 1602467 w 1602467"/>
                <a:gd name="connsiteY3" fmla="*/ 0 h 756053"/>
                <a:gd name="connsiteX4" fmla="*/ 490095 w 1602467"/>
                <a:gd name="connsiteY4" fmla="*/ 2335 h 756053"/>
                <a:gd name="connsiteX0" fmla="*/ 211063 w 1323435"/>
                <a:gd name="connsiteY0" fmla="*/ 2335 h 756053"/>
                <a:gd name="connsiteX1" fmla="*/ 0 w 1323435"/>
                <a:gd name="connsiteY1" fmla="*/ 754811 h 756053"/>
                <a:gd name="connsiteX2" fmla="*/ 1224428 w 1323435"/>
                <a:gd name="connsiteY2" fmla="*/ 756053 h 756053"/>
                <a:gd name="connsiteX3" fmla="*/ 1323435 w 1323435"/>
                <a:gd name="connsiteY3" fmla="*/ 0 h 756053"/>
                <a:gd name="connsiteX4" fmla="*/ 211063 w 1323435"/>
                <a:gd name="connsiteY4" fmla="*/ 2335 h 756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435" h="756053">
                  <a:moveTo>
                    <a:pt x="211063" y="2335"/>
                  </a:moveTo>
                  <a:lnTo>
                    <a:pt x="0" y="754811"/>
                  </a:lnTo>
                  <a:lnTo>
                    <a:pt x="1224428" y="756053"/>
                  </a:lnTo>
                  <a:lnTo>
                    <a:pt x="1323435" y="0"/>
                  </a:lnTo>
                  <a:lnTo>
                    <a:pt x="211063" y="2335"/>
                  </a:lnTo>
                  <a:close/>
                </a:path>
              </a:pathLst>
            </a:custGeom>
            <a:noFill/>
            <a:ln w="9525">
              <a:solidFill>
                <a:srgbClr val="00366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7" name="Rounded Rectangle 506"/>
            <p:cNvSpPr/>
            <p:nvPr/>
          </p:nvSpPr>
          <p:spPr>
            <a:xfrm>
              <a:off x="1046606" y="1951976"/>
              <a:ext cx="917261" cy="307055"/>
            </a:xfrm>
            <a:prstGeom prst="roundRect">
              <a:avLst>
                <a:gd name="adj" fmla="val 10426"/>
              </a:avLst>
            </a:pr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800">
                <a:latin typeface="Arial Narrow" panose="020B0606020202030204" pitchFamily="34" charset="0"/>
              </a:endParaRPr>
            </a:p>
          </p:txBody>
        </p:sp>
        <p:sp>
          <p:nvSpPr>
            <p:cNvPr id="508" name="Rounded Rectangle 507"/>
            <p:cNvSpPr/>
            <p:nvPr/>
          </p:nvSpPr>
          <p:spPr>
            <a:xfrm>
              <a:off x="2028291" y="1951976"/>
              <a:ext cx="917261" cy="307055"/>
            </a:xfrm>
            <a:prstGeom prst="roundRect">
              <a:avLst>
                <a:gd name="adj" fmla="val 10426"/>
              </a:avLst>
            </a:pr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800">
                <a:latin typeface="Arial Narrow" panose="020B0606020202030204" pitchFamily="34" charset="0"/>
              </a:endParaRPr>
            </a:p>
          </p:txBody>
        </p:sp>
        <p:sp>
          <p:nvSpPr>
            <p:cNvPr id="509" name="Rounded Rectangle 508"/>
            <p:cNvSpPr/>
            <p:nvPr/>
          </p:nvSpPr>
          <p:spPr>
            <a:xfrm>
              <a:off x="3009976" y="1951976"/>
              <a:ext cx="917261" cy="307055"/>
            </a:xfrm>
            <a:prstGeom prst="roundRect">
              <a:avLst>
                <a:gd name="adj" fmla="val 10426"/>
              </a:avLst>
            </a:pr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95000"/>
                </a:lnSpc>
              </a:pPr>
              <a:endParaRPr lang="en-US" sz="800">
                <a:latin typeface="Arial Narrow" panose="020B0606020202030204" pitchFamily="34" charset="0"/>
              </a:endParaRPr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2131857" y="2043948"/>
              <a:ext cx="710131" cy="12311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dirty="0" smtClean="0">
                  <a:latin typeface="Arial Narrow" panose="020B0606020202030204" pitchFamily="34" charset="0"/>
                  <a:cs typeface="Arial" panose="020B0604020202020204" pitchFamily="34" charset="0"/>
                </a:rPr>
                <a:t>Therapeutic T </a:t>
              </a: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cells</a:t>
              </a:r>
            </a:p>
          </p:txBody>
        </p:sp>
        <p:sp>
          <p:nvSpPr>
            <p:cNvPr id="511" name="TextBox 510"/>
            <p:cNvSpPr txBox="1"/>
            <p:nvPr/>
          </p:nvSpPr>
          <p:spPr>
            <a:xfrm>
              <a:off x="3177661" y="1982393"/>
              <a:ext cx="581890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iPSC-derived</a:t>
              </a:r>
            </a:p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cardiomyocytes</a:t>
              </a:r>
            </a:p>
          </p:txBody>
        </p:sp>
        <p:sp>
          <p:nvSpPr>
            <p:cNvPr id="512" name="TextBox 511"/>
            <p:cNvSpPr txBox="1"/>
            <p:nvPr/>
          </p:nvSpPr>
          <p:spPr>
            <a:xfrm>
              <a:off x="1069219" y="1982393"/>
              <a:ext cx="872034" cy="246221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MSCs from bone </a:t>
              </a:r>
            </a:p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800" dirty="0">
                  <a:latin typeface="Arial Narrow" panose="020B0606020202030204" pitchFamily="34" charset="0"/>
                  <a:cs typeface="Arial" panose="020B0604020202020204" pitchFamily="34" charset="0"/>
                </a:rPr>
                <a:t>marrow and cord tissue</a:t>
              </a:r>
            </a:p>
          </p:txBody>
        </p:sp>
        <p:grpSp>
          <p:nvGrpSpPr>
            <p:cNvPr id="513" name="Group 512"/>
            <p:cNvGrpSpPr/>
            <p:nvPr/>
          </p:nvGrpSpPr>
          <p:grpSpPr>
            <a:xfrm>
              <a:off x="4214502" y="2385984"/>
              <a:ext cx="169353" cy="169353"/>
              <a:chOff x="-436123" y="2144352"/>
              <a:chExt cx="169353" cy="169353"/>
            </a:xfrm>
          </p:grpSpPr>
          <p:sp>
            <p:nvSpPr>
              <p:cNvPr id="537" name="Oval 536"/>
              <p:cNvSpPr/>
              <p:nvPr/>
            </p:nvSpPr>
            <p:spPr>
              <a:xfrm>
                <a:off x="-436123" y="2144352"/>
                <a:ext cx="169353" cy="169353"/>
              </a:xfrm>
              <a:prstGeom prst="ellipse">
                <a:avLst/>
              </a:prstGeom>
              <a:solidFill>
                <a:srgbClr val="8BA6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8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-374690" y="2170551"/>
                <a:ext cx="46488" cy="11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0"/>
                  </a:spcBef>
                  <a:buClrTx/>
                  <a:buSzTx/>
                  <a:buFontTx/>
                  <a:buNone/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/>
                  </a:rPr>
                  <a:t>1</a:t>
                </a:r>
                <a:endParaRPr lang="en-US" sz="8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/>
                </a:endParaRPr>
              </a:p>
            </p:txBody>
          </p:sp>
        </p:grpSp>
        <p:grpSp>
          <p:nvGrpSpPr>
            <p:cNvPr id="514" name="Group 513"/>
            <p:cNvGrpSpPr/>
            <p:nvPr/>
          </p:nvGrpSpPr>
          <p:grpSpPr>
            <a:xfrm>
              <a:off x="4214502" y="2575912"/>
              <a:ext cx="169353" cy="169353"/>
              <a:chOff x="-436123" y="2089581"/>
              <a:chExt cx="169353" cy="169353"/>
            </a:xfrm>
          </p:grpSpPr>
          <p:sp>
            <p:nvSpPr>
              <p:cNvPr id="535" name="Oval 534"/>
              <p:cNvSpPr/>
              <p:nvPr/>
            </p:nvSpPr>
            <p:spPr>
              <a:xfrm>
                <a:off x="-436123" y="2089581"/>
                <a:ext cx="169353" cy="169353"/>
              </a:xfrm>
              <a:prstGeom prst="ellipse">
                <a:avLst/>
              </a:prstGeom>
              <a:solidFill>
                <a:srgbClr val="D885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6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-374690" y="2113399"/>
                <a:ext cx="46488" cy="11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0"/>
                  </a:spcBef>
                  <a:buClrTx/>
                  <a:buSzTx/>
                  <a:buFontTx/>
                  <a:buNone/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/>
                  </a:rPr>
                  <a:t>2</a:t>
                </a:r>
                <a:endParaRPr lang="en-US" sz="8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/>
                </a:endParaRPr>
              </a:p>
            </p:txBody>
          </p:sp>
        </p:grpSp>
        <p:grpSp>
          <p:nvGrpSpPr>
            <p:cNvPr id="515" name="Group 514"/>
            <p:cNvGrpSpPr/>
            <p:nvPr/>
          </p:nvGrpSpPr>
          <p:grpSpPr>
            <a:xfrm>
              <a:off x="4214502" y="2765841"/>
              <a:ext cx="169353" cy="169353"/>
              <a:chOff x="-436123" y="2084819"/>
              <a:chExt cx="169353" cy="169353"/>
            </a:xfrm>
          </p:grpSpPr>
          <p:sp>
            <p:nvSpPr>
              <p:cNvPr id="533" name="Oval 532"/>
              <p:cNvSpPr/>
              <p:nvPr/>
            </p:nvSpPr>
            <p:spPr>
              <a:xfrm>
                <a:off x="-436123" y="2084819"/>
                <a:ext cx="169353" cy="169353"/>
              </a:xfrm>
              <a:prstGeom prst="ellipse">
                <a:avLst/>
              </a:prstGeom>
              <a:solidFill>
                <a:srgbClr val="0036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4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-374690" y="2111017"/>
                <a:ext cx="46488" cy="11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0"/>
                  </a:spcBef>
                  <a:buClrTx/>
                  <a:buSzTx/>
                  <a:buFontTx/>
                  <a:buNone/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 Narrow" panose="020B0606020202030204" pitchFamily="34" charset="0"/>
                    <a:cs typeface="Arial"/>
                  </a:rPr>
                  <a:t>3</a:t>
                </a:r>
                <a:endParaRPr lang="en-US" sz="8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/>
                </a:endParaRPr>
              </a:p>
            </p:txBody>
          </p:sp>
        </p:grpSp>
        <p:grpSp>
          <p:nvGrpSpPr>
            <p:cNvPr id="516" name="Group 515"/>
            <p:cNvGrpSpPr/>
            <p:nvPr/>
          </p:nvGrpSpPr>
          <p:grpSpPr>
            <a:xfrm>
              <a:off x="4214502" y="3661711"/>
              <a:ext cx="169353" cy="169353"/>
              <a:chOff x="-436123" y="2113398"/>
              <a:chExt cx="169353" cy="169353"/>
            </a:xfrm>
          </p:grpSpPr>
          <p:sp>
            <p:nvSpPr>
              <p:cNvPr id="531" name="Oval 530"/>
              <p:cNvSpPr/>
              <p:nvPr/>
            </p:nvSpPr>
            <p:spPr>
              <a:xfrm>
                <a:off x="-436123" y="2113398"/>
                <a:ext cx="169353" cy="169353"/>
              </a:xfrm>
              <a:prstGeom prst="ellipse">
                <a:avLst/>
              </a:prstGeom>
              <a:solidFill>
                <a:srgbClr val="8BA6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2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-374690" y="2139597"/>
                <a:ext cx="46488" cy="11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0"/>
                  </a:spcBef>
                  <a:buClrTx/>
                  <a:buSzTx/>
                  <a:buFontTx/>
                  <a:buNone/>
                </a:pPr>
                <a:r>
                  <a:rPr lang="en-US" sz="800" b="1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/>
                  </a:rPr>
                  <a:t>1</a:t>
                </a:r>
              </a:p>
            </p:txBody>
          </p:sp>
        </p:grpSp>
        <p:grpSp>
          <p:nvGrpSpPr>
            <p:cNvPr id="517" name="Group 516"/>
            <p:cNvGrpSpPr/>
            <p:nvPr/>
          </p:nvGrpSpPr>
          <p:grpSpPr>
            <a:xfrm>
              <a:off x="4214502" y="3848439"/>
              <a:ext cx="169353" cy="169353"/>
              <a:chOff x="-436123" y="2113398"/>
              <a:chExt cx="169353" cy="169353"/>
            </a:xfrm>
          </p:grpSpPr>
          <p:sp>
            <p:nvSpPr>
              <p:cNvPr id="529" name="Oval 528"/>
              <p:cNvSpPr/>
              <p:nvPr/>
            </p:nvSpPr>
            <p:spPr>
              <a:xfrm>
                <a:off x="-436123" y="2113398"/>
                <a:ext cx="169353" cy="169353"/>
              </a:xfrm>
              <a:prstGeom prst="ellipse">
                <a:avLst/>
              </a:prstGeom>
              <a:solidFill>
                <a:srgbClr val="D8850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0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-374690" y="2139597"/>
                <a:ext cx="46488" cy="11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0"/>
                  </a:spcBef>
                  <a:buClrTx/>
                  <a:buSzTx/>
                  <a:buFontTx/>
                  <a:buNone/>
                </a:pPr>
                <a:r>
                  <a:rPr lang="en-US" sz="800" b="1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/>
                  </a:rPr>
                  <a:t>2</a:t>
                </a:r>
              </a:p>
            </p:txBody>
          </p:sp>
        </p:grpSp>
        <p:grpSp>
          <p:nvGrpSpPr>
            <p:cNvPr id="518" name="Group 517"/>
            <p:cNvGrpSpPr/>
            <p:nvPr/>
          </p:nvGrpSpPr>
          <p:grpSpPr>
            <a:xfrm>
              <a:off x="4214502" y="4036804"/>
              <a:ext cx="169353" cy="169353"/>
              <a:chOff x="-436123" y="2113398"/>
              <a:chExt cx="169353" cy="169353"/>
            </a:xfrm>
          </p:grpSpPr>
          <p:sp>
            <p:nvSpPr>
              <p:cNvPr id="527" name="Oval 526"/>
              <p:cNvSpPr/>
              <p:nvPr/>
            </p:nvSpPr>
            <p:spPr>
              <a:xfrm>
                <a:off x="-436123" y="2113398"/>
                <a:ext cx="169353" cy="169353"/>
              </a:xfrm>
              <a:prstGeom prst="ellipse">
                <a:avLst/>
              </a:prstGeom>
              <a:solidFill>
                <a:srgbClr val="00366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8" name="Text Box 46"/>
              <p:cNvSpPr txBox="1">
                <a:spLocks noChangeArrowheads="1"/>
              </p:cNvSpPr>
              <p:nvPr/>
            </p:nvSpPr>
            <p:spPr bwMode="auto">
              <a:xfrm rot="10800000" flipV="1">
                <a:off x="-374690" y="2139597"/>
                <a:ext cx="46488" cy="1169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3175">
                    <a:solidFill>
                      <a:srgbClr val="000000"/>
                    </a:solidFill>
                    <a:miter lim="800000"/>
                    <a:headEnd type="none" w="sm" len="sm"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algn="ctr">
                  <a:lnSpc>
                    <a:spcPct val="95000"/>
                  </a:lnSpc>
                  <a:spcBef>
                    <a:spcPts val="0"/>
                  </a:spcBef>
                  <a:buClrTx/>
                  <a:buSzTx/>
                  <a:buFontTx/>
                  <a:buNone/>
                </a:pPr>
                <a:r>
                  <a:rPr lang="en-US" sz="800" b="1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/>
                  </a:rPr>
                  <a:t>3</a:t>
                </a:r>
              </a:p>
            </p:txBody>
          </p:sp>
        </p:grpSp>
        <p:sp>
          <p:nvSpPr>
            <p:cNvPr id="164" name="Freeform 163"/>
            <p:cNvSpPr/>
            <p:nvPr/>
          </p:nvSpPr>
          <p:spPr>
            <a:xfrm flipH="1">
              <a:off x="2850959" y="2320925"/>
              <a:ext cx="1142010" cy="133350"/>
            </a:xfrm>
            <a:custGeom>
              <a:avLst/>
              <a:gdLst>
                <a:gd name="connsiteX0" fmla="*/ 104775 w 1203325"/>
                <a:gd name="connsiteY0" fmla="*/ 3175 h 133350"/>
                <a:gd name="connsiteX1" fmla="*/ 0 w 1203325"/>
                <a:gd name="connsiteY1" fmla="*/ 133350 h 133350"/>
                <a:gd name="connsiteX2" fmla="*/ 1174750 w 1203325"/>
                <a:gd name="connsiteY2" fmla="*/ 133350 h 133350"/>
                <a:gd name="connsiteX3" fmla="*/ 1203325 w 1203325"/>
                <a:gd name="connsiteY3" fmla="*/ 0 h 133350"/>
                <a:gd name="connsiteX4" fmla="*/ 104775 w 1203325"/>
                <a:gd name="connsiteY4" fmla="*/ 3175 h 133350"/>
                <a:gd name="connsiteX0" fmla="*/ 44556 w 1203325"/>
                <a:gd name="connsiteY0" fmla="*/ 5556 h 133350"/>
                <a:gd name="connsiteX1" fmla="*/ 0 w 1203325"/>
                <a:gd name="connsiteY1" fmla="*/ 133350 h 133350"/>
                <a:gd name="connsiteX2" fmla="*/ 1174750 w 1203325"/>
                <a:gd name="connsiteY2" fmla="*/ 133350 h 133350"/>
                <a:gd name="connsiteX3" fmla="*/ 1203325 w 1203325"/>
                <a:gd name="connsiteY3" fmla="*/ 0 h 133350"/>
                <a:gd name="connsiteX4" fmla="*/ 44556 w 1203325"/>
                <a:gd name="connsiteY4" fmla="*/ 5556 h 133350"/>
                <a:gd name="connsiteX0" fmla="*/ 44556 w 1203325"/>
                <a:gd name="connsiteY0" fmla="*/ 5556 h 133350"/>
                <a:gd name="connsiteX1" fmla="*/ 0 w 1203325"/>
                <a:gd name="connsiteY1" fmla="*/ 133350 h 133350"/>
                <a:gd name="connsiteX2" fmla="*/ 1179768 w 1203325"/>
                <a:gd name="connsiteY2" fmla="*/ 133350 h 133350"/>
                <a:gd name="connsiteX3" fmla="*/ 1203325 w 1203325"/>
                <a:gd name="connsiteY3" fmla="*/ 0 h 133350"/>
                <a:gd name="connsiteX4" fmla="*/ 44556 w 1203325"/>
                <a:gd name="connsiteY4" fmla="*/ 5556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325" h="133350">
                  <a:moveTo>
                    <a:pt x="44556" y="5556"/>
                  </a:moveTo>
                  <a:lnTo>
                    <a:pt x="0" y="133350"/>
                  </a:lnTo>
                  <a:lnTo>
                    <a:pt x="1179768" y="133350"/>
                  </a:lnTo>
                  <a:lnTo>
                    <a:pt x="1203325" y="0"/>
                  </a:lnTo>
                  <a:lnTo>
                    <a:pt x="44556" y="5556"/>
                  </a:lnTo>
                  <a:close/>
                </a:path>
              </a:pathLst>
            </a:custGeom>
            <a:solidFill>
              <a:srgbClr val="003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2" name="TextBox 501"/>
            <p:cNvSpPr txBox="1"/>
            <p:nvPr/>
          </p:nvSpPr>
          <p:spPr>
            <a:xfrm>
              <a:off x="3254363" y="2316804"/>
              <a:ext cx="37350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Thrust 3</a:t>
              </a:r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1669890" y="2320925"/>
              <a:ext cx="1165225" cy="133350"/>
            </a:xfrm>
            <a:custGeom>
              <a:avLst/>
              <a:gdLst>
                <a:gd name="connsiteX0" fmla="*/ 104775 w 1203325"/>
                <a:gd name="connsiteY0" fmla="*/ 3175 h 133350"/>
                <a:gd name="connsiteX1" fmla="*/ 0 w 1203325"/>
                <a:gd name="connsiteY1" fmla="*/ 133350 h 133350"/>
                <a:gd name="connsiteX2" fmla="*/ 1174750 w 1203325"/>
                <a:gd name="connsiteY2" fmla="*/ 133350 h 133350"/>
                <a:gd name="connsiteX3" fmla="*/ 1203325 w 1203325"/>
                <a:gd name="connsiteY3" fmla="*/ 0 h 133350"/>
                <a:gd name="connsiteX4" fmla="*/ 104775 w 1203325"/>
                <a:gd name="connsiteY4" fmla="*/ 3175 h 133350"/>
                <a:gd name="connsiteX0" fmla="*/ 52388 w 1150938"/>
                <a:gd name="connsiteY0" fmla="*/ 3175 h 133350"/>
                <a:gd name="connsiteX1" fmla="*/ 0 w 1150938"/>
                <a:gd name="connsiteY1" fmla="*/ 133350 h 133350"/>
                <a:gd name="connsiteX2" fmla="*/ 1122363 w 1150938"/>
                <a:gd name="connsiteY2" fmla="*/ 133350 h 133350"/>
                <a:gd name="connsiteX3" fmla="*/ 1150938 w 1150938"/>
                <a:gd name="connsiteY3" fmla="*/ 0 h 133350"/>
                <a:gd name="connsiteX4" fmla="*/ 52388 w 1150938"/>
                <a:gd name="connsiteY4" fmla="*/ 3175 h 133350"/>
                <a:gd name="connsiteX0" fmla="*/ 16669 w 1150938"/>
                <a:gd name="connsiteY0" fmla="*/ 3175 h 133350"/>
                <a:gd name="connsiteX1" fmla="*/ 0 w 1150938"/>
                <a:gd name="connsiteY1" fmla="*/ 133350 h 133350"/>
                <a:gd name="connsiteX2" fmla="*/ 1122363 w 1150938"/>
                <a:gd name="connsiteY2" fmla="*/ 133350 h 133350"/>
                <a:gd name="connsiteX3" fmla="*/ 1150938 w 1150938"/>
                <a:gd name="connsiteY3" fmla="*/ 0 h 133350"/>
                <a:gd name="connsiteX4" fmla="*/ 16669 w 1150938"/>
                <a:gd name="connsiteY4" fmla="*/ 3175 h 133350"/>
                <a:gd name="connsiteX0" fmla="*/ 16669 w 1160463"/>
                <a:gd name="connsiteY0" fmla="*/ 3175 h 135732"/>
                <a:gd name="connsiteX1" fmla="*/ 0 w 1160463"/>
                <a:gd name="connsiteY1" fmla="*/ 133350 h 135732"/>
                <a:gd name="connsiteX2" fmla="*/ 1160463 w 1160463"/>
                <a:gd name="connsiteY2" fmla="*/ 135732 h 135732"/>
                <a:gd name="connsiteX3" fmla="*/ 1150938 w 1160463"/>
                <a:gd name="connsiteY3" fmla="*/ 0 h 135732"/>
                <a:gd name="connsiteX4" fmla="*/ 16669 w 1160463"/>
                <a:gd name="connsiteY4" fmla="*/ 3175 h 135732"/>
                <a:gd name="connsiteX0" fmla="*/ 16669 w 1165225"/>
                <a:gd name="connsiteY0" fmla="*/ 3175 h 133350"/>
                <a:gd name="connsiteX1" fmla="*/ 0 w 1165225"/>
                <a:gd name="connsiteY1" fmla="*/ 133350 h 133350"/>
                <a:gd name="connsiteX2" fmla="*/ 1165225 w 1165225"/>
                <a:gd name="connsiteY2" fmla="*/ 130970 h 133350"/>
                <a:gd name="connsiteX3" fmla="*/ 1150938 w 1165225"/>
                <a:gd name="connsiteY3" fmla="*/ 0 h 133350"/>
                <a:gd name="connsiteX4" fmla="*/ 16669 w 1165225"/>
                <a:gd name="connsiteY4" fmla="*/ 31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225" h="133350">
                  <a:moveTo>
                    <a:pt x="16669" y="3175"/>
                  </a:moveTo>
                  <a:lnTo>
                    <a:pt x="0" y="133350"/>
                  </a:lnTo>
                  <a:lnTo>
                    <a:pt x="1165225" y="130970"/>
                  </a:lnTo>
                  <a:lnTo>
                    <a:pt x="1150938" y="0"/>
                  </a:lnTo>
                  <a:lnTo>
                    <a:pt x="16669" y="3175"/>
                  </a:lnTo>
                  <a:close/>
                </a:path>
              </a:pathLst>
            </a:custGeom>
            <a:solidFill>
              <a:srgbClr val="D885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1" name="TextBox 500"/>
            <p:cNvSpPr txBox="1"/>
            <p:nvPr/>
          </p:nvSpPr>
          <p:spPr>
            <a:xfrm>
              <a:off x="2065973" y="2316804"/>
              <a:ext cx="37350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Thrust 2</a:t>
              </a:r>
            </a:p>
          </p:txBody>
        </p:sp>
        <p:sp>
          <p:nvSpPr>
            <p:cNvPr id="166" name="Freeform 165"/>
            <p:cNvSpPr/>
            <p:nvPr/>
          </p:nvSpPr>
          <p:spPr>
            <a:xfrm flipH="1">
              <a:off x="2749139" y="3331152"/>
              <a:ext cx="1212562" cy="133350"/>
            </a:xfrm>
            <a:custGeom>
              <a:avLst/>
              <a:gdLst>
                <a:gd name="connsiteX0" fmla="*/ 104775 w 1203325"/>
                <a:gd name="connsiteY0" fmla="*/ 3175 h 133350"/>
                <a:gd name="connsiteX1" fmla="*/ 0 w 1203325"/>
                <a:gd name="connsiteY1" fmla="*/ 133350 h 133350"/>
                <a:gd name="connsiteX2" fmla="*/ 1174750 w 1203325"/>
                <a:gd name="connsiteY2" fmla="*/ 133350 h 133350"/>
                <a:gd name="connsiteX3" fmla="*/ 1203325 w 1203325"/>
                <a:gd name="connsiteY3" fmla="*/ 0 h 133350"/>
                <a:gd name="connsiteX4" fmla="*/ 104775 w 1203325"/>
                <a:gd name="connsiteY4" fmla="*/ 3175 h 133350"/>
                <a:gd name="connsiteX0" fmla="*/ 44556 w 1203325"/>
                <a:gd name="connsiteY0" fmla="*/ 5556 h 133350"/>
                <a:gd name="connsiteX1" fmla="*/ 0 w 1203325"/>
                <a:gd name="connsiteY1" fmla="*/ 133350 h 133350"/>
                <a:gd name="connsiteX2" fmla="*/ 1174750 w 1203325"/>
                <a:gd name="connsiteY2" fmla="*/ 133350 h 133350"/>
                <a:gd name="connsiteX3" fmla="*/ 1203325 w 1203325"/>
                <a:gd name="connsiteY3" fmla="*/ 0 h 133350"/>
                <a:gd name="connsiteX4" fmla="*/ 44556 w 1203325"/>
                <a:gd name="connsiteY4" fmla="*/ 5556 h 133350"/>
                <a:gd name="connsiteX0" fmla="*/ 44556 w 1203325"/>
                <a:gd name="connsiteY0" fmla="*/ 5556 h 133350"/>
                <a:gd name="connsiteX1" fmla="*/ 0 w 1203325"/>
                <a:gd name="connsiteY1" fmla="*/ 133350 h 133350"/>
                <a:gd name="connsiteX2" fmla="*/ 1179768 w 1203325"/>
                <a:gd name="connsiteY2" fmla="*/ 133350 h 133350"/>
                <a:gd name="connsiteX3" fmla="*/ 1203325 w 1203325"/>
                <a:gd name="connsiteY3" fmla="*/ 0 h 133350"/>
                <a:gd name="connsiteX4" fmla="*/ 44556 w 1203325"/>
                <a:gd name="connsiteY4" fmla="*/ 5556 h 133350"/>
                <a:gd name="connsiteX0" fmla="*/ 28039 w 1203325"/>
                <a:gd name="connsiteY0" fmla="*/ 3175 h 133350"/>
                <a:gd name="connsiteX1" fmla="*/ 0 w 1203325"/>
                <a:gd name="connsiteY1" fmla="*/ 133350 h 133350"/>
                <a:gd name="connsiteX2" fmla="*/ 1179768 w 1203325"/>
                <a:gd name="connsiteY2" fmla="*/ 133350 h 133350"/>
                <a:gd name="connsiteX3" fmla="*/ 1203325 w 1203325"/>
                <a:gd name="connsiteY3" fmla="*/ 0 h 133350"/>
                <a:gd name="connsiteX4" fmla="*/ 28039 w 1203325"/>
                <a:gd name="connsiteY4" fmla="*/ 3175 h 133350"/>
                <a:gd name="connsiteX0" fmla="*/ 28039 w 1203325"/>
                <a:gd name="connsiteY0" fmla="*/ 3175 h 133350"/>
                <a:gd name="connsiteX1" fmla="*/ 0 w 1203325"/>
                <a:gd name="connsiteY1" fmla="*/ 133350 h 133350"/>
                <a:gd name="connsiteX2" fmla="*/ 1191566 w 1203325"/>
                <a:gd name="connsiteY2" fmla="*/ 133350 h 133350"/>
                <a:gd name="connsiteX3" fmla="*/ 1203325 w 1203325"/>
                <a:gd name="connsiteY3" fmla="*/ 0 h 133350"/>
                <a:gd name="connsiteX4" fmla="*/ 28039 w 1203325"/>
                <a:gd name="connsiteY4" fmla="*/ 31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03325" h="133350">
                  <a:moveTo>
                    <a:pt x="28039" y="3175"/>
                  </a:moveTo>
                  <a:lnTo>
                    <a:pt x="0" y="133350"/>
                  </a:lnTo>
                  <a:lnTo>
                    <a:pt x="1191566" y="133350"/>
                  </a:lnTo>
                  <a:lnTo>
                    <a:pt x="1203325" y="0"/>
                  </a:lnTo>
                  <a:lnTo>
                    <a:pt x="28039" y="3175"/>
                  </a:lnTo>
                  <a:close/>
                </a:path>
              </a:pathLst>
            </a:custGeom>
            <a:solidFill>
              <a:srgbClr val="00366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>
              <a:off x="1891617" y="3331152"/>
              <a:ext cx="832156" cy="138752"/>
            </a:xfrm>
            <a:custGeom>
              <a:avLst/>
              <a:gdLst>
                <a:gd name="connsiteX0" fmla="*/ 104775 w 1203325"/>
                <a:gd name="connsiteY0" fmla="*/ 3175 h 133350"/>
                <a:gd name="connsiteX1" fmla="*/ 0 w 1203325"/>
                <a:gd name="connsiteY1" fmla="*/ 133350 h 133350"/>
                <a:gd name="connsiteX2" fmla="*/ 1174750 w 1203325"/>
                <a:gd name="connsiteY2" fmla="*/ 133350 h 133350"/>
                <a:gd name="connsiteX3" fmla="*/ 1203325 w 1203325"/>
                <a:gd name="connsiteY3" fmla="*/ 0 h 133350"/>
                <a:gd name="connsiteX4" fmla="*/ 104775 w 1203325"/>
                <a:gd name="connsiteY4" fmla="*/ 3175 h 133350"/>
                <a:gd name="connsiteX0" fmla="*/ 52388 w 1150938"/>
                <a:gd name="connsiteY0" fmla="*/ 3175 h 133350"/>
                <a:gd name="connsiteX1" fmla="*/ 0 w 1150938"/>
                <a:gd name="connsiteY1" fmla="*/ 133350 h 133350"/>
                <a:gd name="connsiteX2" fmla="*/ 1122363 w 1150938"/>
                <a:gd name="connsiteY2" fmla="*/ 133350 h 133350"/>
                <a:gd name="connsiteX3" fmla="*/ 1150938 w 1150938"/>
                <a:gd name="connsiteY3" fmla="*/ 0 h 133350"/>
                <a:gd name="connsiteX4" fmla="*/ 52388 w 1150938"/>
                <a:gd name="connsiteY4" fmla="*/ 3175 h 133350"/>
                <a:gd name="connsiteX0" fmla="*/ 16669 w 1150938"/>
                <a:gd name="connsiteY0" fmla="*/ 3175 h 133350"/>
                <a:gd name="connsiteX1" fmla="*/ 0 w 1150938"/>
                <a:gd name="connsiteY1" fmla="*/ 133350 h 133350"/>
                <a:gd name="connsiteX2" fmla="*/ 1122363 w 1150938"/>
                <a:gd name="connsiteY2" fmla="*/ 133350 h 133350"/>
                <a:gd name="connsiteX3" fmla="*/ 1150938 w 1150938"/>
                <a:gd name="connsiteY3" fmla="*/ 0 h 133350"/>
                <a:gd name="connsiteX4" fmla="*/ 16669 w 1150938"/>
                <a:gd name="connsiteY4" fmla="*/ 3175 h 133350"/>
                <a:gd name="connsiteX0" fmla="*/ 16669 w 1160463"/>
                <a:gd name="connsiteY0" fmla="*/ 3175 h 135732"/>
                <a:gd name="connsiteX1" fmla="*/ 0 w 1160463"/>
                <a:gd name="connsiteY1" fmla="*/ 133350 h 135732"/>
                <a:gd name="connsiteX2" fmla="*/ 1160463 w 1160463"/>
                <a:gd name="connsiteY2" fmla="*/ 135732 h 135732"/>
                <a:gd name="connsiteX3" fmla="*/ 1150938 w 1160463"/>
                <a:gd name="connsiteY3" fmla="*/ 0 h 135732"/>
                <a:gd name="connsiteX4" fmla="*/ 16669 w 1160463"/>
                <a:gd name="connsiteY4" fmla="*/ 3175 h 135732"/>
                <a:gd name="connsiteX0" fmla="*/ 16669 w 1165225"/>
                <a:gd name="connsiteY0" fmla="*/ 3175 h 133350"/>
                <a:gd name="connsiteX1" fmla="*/ 0 w 1165225"/>
                <a:gd name="connsiteY1" fmla="*/ 133350 h 133350"/>
                <a:gd name="connsiteX2" fmla="*/ 1165225 w 1165225"/>
                <a:gd name="connsiteY2" fmla="*/ 130970 h 133350"/>
                <a:gd name="connsiteX3" fmla="*/ 1150938 w 1165225"/>
                <a:gd name="connsiteY3" fmla="*/ 0 h 133350"/>
                <a:gd name="connsiteX4" fmla="*/ 16669 w 1165225"/>
                <a:gd name="connsiteY4" fmla="*/ 3175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5225" h="133350">
                  <a:moveTo>
                    <a:pt x="16669" y="3175"/>
                  </a:moveTo>
                  <a:lnTo>
                    <a:pt x="0" y="133350"/>
                  </a:lnTo>
                  <a:lnTo>
                    <a:pt x="1165225" y="130970"/>
                  </a:lnTo>
                  <a:lnTo>
                    <a:pt x="1150938" y="0"/>
                  </a:lnTo>
                  <a:lnTo>
                    <a:pt x="16669" y="3175"/>
                  </a:lnTo>
                  <a:close/>
                </a:path>
              </a:pathLst>
            </a:custGeom>
            <a:solidFill>
              <a:srgbClr val="D885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8" name="TextBox 497"/>
            <p:cNvSpPr txBox="1"/>
            <p:nvPr/>
          </p:nvSpPr>
          <p:spPr>
            <a:xfrm>
              <a:off x="2120034" y="3328289"/>
              <a:ext cx="37350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Thrust 2</a:t>
              </a:r>
            </a:p>
          </p:txBody>
        </p:sp>
        <p:sp>
          <p:nvSpPr>
            <p:cNvPr id="499" name="TextBox 498"/>
            <p:cNvSpPr txBox="1"/>
            <p:nvPr/>
          </p:nvSpPr>
          <p:spPr>
            <a:xfrm>
              <a:off x="3214012" y="3328289"/>
              <a:ext cx="373500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>
                <a:tabLst>
                  <a:tab pos="914400" algn="l"/>
                  <a:tab pos="1830388" algn="l"/>
                  <a:tab pos="3773488" algn="l"/>
                  <a:tab pos="5200650" algn="l"/>
                  <a:tab pos="6397625" algn="l"/>
                </a:tabLst>
              </a:pPr>
              <a:r>
                <a:rPr lang="en-US" sz="9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Thrust 3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74545" y="2316804"/>
              <a:ext cx="1582805" cy="627264"/>
              <a:chOff x="74545" y="2316804"/>
              <a:chExt cx="1582805" cy="627264"/>
            </a:xfrm>
          </p:grpSpPr>
          <p:sp>
            <p:nvSpPr>
              <p:cNvPr id="462" name="TextBox 461"/>
              <p:cNvSpPr txBox="1"/>
              <p:nvPr/>
            </p:nvSpPr>
            <p:spPr>
              <a:xfrm>
                <a:off x="465701" y="2455123"/>
                <a:ext cx="1115447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Big data analytics tools for predicting cell function</a:t>
                </a:r>
              </a:p>
            </p:txBody>
          </p:sp>
          <p:sp>
            <p:nvSpPr>
              <p:cNvPr id="503" name="Freeform 502"/>
              <p:cNvSpPr/>
              <p:nvPr/>
            </p:nvSpPr>
            <p:spPr>
              <a:xfrm>
                <a:off x="74545" y="2321280"/>
                <a:ext cx="1577544" cy="622788"/>
              </a:xfrm>
              <a:custGeom>
                <a:avLst/>
                <a:gdLst>
                  <a:gd name="connsiteX0" fmla="*/ 557213 w 1600200"/>
                  <a:gd name="connsiteY0" fmla="*/ 0 h 752475"/>
                  <a:gd name="connsiteX1" fmla="*/ 0 w 1600200"/>
                  <a:gd name="connsiteY1" fmla="*/ 752475 h 752475"/>
                  <a:gd name="connsiteX2" fmla="*/ 1600200 w 1600200"/>
                  <a:gd name="connsiteY2" fmla="*/ 752475 h 752475"/>
                  <a:gd name="connsiteX3" fmla="*/ 1600200 w 1600200"/>
                  <a:gd name="connsiteY3" fmla="*/ 4762 h 752475"/>
                  <a:gd name="connsiteX4" fmla="*/ 557213 w 1600200"/>
                  <a:gd name="connsiteY4" fmla="*/ 0 h 752475"/>
                  <a:gd name="connsiteX0" fmla="*/ 557213 w 1600200"/>
                  <a:gd name="connsiteY0" fmla="*/ 0 h 756506"/>
                  <a:gd name="connsiteX1" fmla="*/ 0 w 1600200"/>
                  <a:gd name="connsiteY1" fmla="*/ 752475 h 756506"/>
                  <a:gd name="connsiteX2" fmla="*/ 1503460 w 1600200"/>
                  <a:gd name="connsiteY2" fmla="*/ 756506 h 756506"/>
                  <a:gd name="connsiteX3" fmla="*/ 1600200 w 1600200"/>
                  <a:gd name="connsiteY3" fmla="*/ 4762 h 756506"/>
                  <a:gd name="connsiteX4" fmla="*/ 557213 w 1600200"/>
                  <a:gd name="connsiteY4" fmla="*/ 0 h 756506"/>
                  <a:gd name="connsiteX0" fmla="*/ 557213 w 1602467"/>
                  <a:gd name="connsiteY0" fmla="*/ 0 h 756506"/>
                  <a:gd name="connsiteX1" fmla="*/ 0 w 1602467"/>
                  <a:gd name="connsiteY1" fmla="*/ 752475 h 756506"/>
                  <a:gd name="connsiteX2" fmla="*/ 1503460 w 1602467"/>
                  <a:gd name="connsiteY2" fmla="*/ 756506 h 756506"/>
                  <a:gd name="connsiteX3" fmla="*/ 1602467 w 1602467"/>
                  <a:gd name="connsiteY3" fmla="*/ 453 h 756506"/>
                  <a:gd name="connsiteX4" fmla="*/ 557213 w 1602467"/>
                  <a:gd name="connsiteY4" fmla="*/ 0 h 756506"/>
                  <a:gd name="connsiteX0" fmla="*/ 590468 w 1602467"/>
                  <a:gd name="connsiteY0" fmla="*/ 0 h 756506"/>
                  <a:gd name="connsiteX1" fmla="*/ 0 w 1602467"/>
                  <a:gd name="connsiteY1" fmla="*/ 752475 h 756506"/>
                  <a:gd name="connsiteX2" fmla="*/ 1503460 w 1602467"/>
                  <a:gd name="connsiteY2" fmla="*/ 756506 h 756506"/>
                  <a:gd name="connsiteX3" fmla="*/ 1602467 w 1602467"/>
                  <a:gd name="connsiteY3" fmla="*/ 453 h 756506"/>
                  <a:gd name="connsiteX4" fmla="*/ 590468 w 1602467"/>
                  <a:gd name="connsiteY4" fmla="*/ 0 h 756506"/>
                  <a:gd name="connsiteX0" fmla="*/ 490095 w 1602467"/>
                  <a:gd name="connsiteY0" fmla="*/ 2335 h 756053"/>
                  <a:gd name="connsiteX1" fmla="*/ 0 w 1602467"/>
                  <a:gd name="connsiteY1" fmla="*/ 752022 h 756053"/>
                  <a:gd name="connsiteX2" fmla="*/ 1503460 w 1602467"/>
                  <a:gd name="connsiteY2" fmla="*/ 756053 h 756053"/>
                  <a:gd name="connsiteX3" fmla="*/ 1602467 w 1602467"/>
                  <a:gd name="connsiteY3" fmla="*/ 0 h 756053"/>
                  <a:gd name="connsiteX4" fmla="*/ 490095 w 1602467"/>
                  <a:gd name="connsiteY4" fmla="*/ 2335 h 7560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2467" h="756053">
                    <a:moveTo>
                      <a:pt x="490095" y="2335"/>
                    </a:moveTo>
                    <a:lnTo>
                      <a:pt x="0" y="752022"/>
                    </a:lnTo>
                    <a:lnTo>
                      <a:pt x="1503460" y="756053"/>
                    </a:lnTo>
                    <a:lnTo>
                      <a:pt x="1602467" y="0"/>
                    </a:lnTo>
                    <a:lnTo>
                      <a:pt x="490095" y="2335"/>
                    </a:lnTo>
                    <a:close/>
                  </a:path>
                </a:pathLst>
              </a:custGeom>
              <a:noFill/>
              <a:ln w="9525">
                <a:solidFill>
                  <a:srgbClr val="8BA6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Freeform 1"/>
              <p:cNvSpPr/>
              <p:nvPr/>
            </p:nvSpPr>
            <p:spPr>
              <a:xfrm>
                <a:off x="454025" y="2320925"/>
                <a:ext cx="1203325" cy="133350"/>
              </a:xfrm>
              <a:custGeom>
                <a:avLst/>
                <a:gdLst>
                  <a:gd name="connsiteX0" fmla="*/ 104775 w 1203325"/>
                  <a:gd name="connsiteY0" fmla="*/ 3175 h 133350"/>
                  <a:gd name="connsiteX1" fmla="*/ 0 w 1203325"/>
                  <a:gd name="connsiteY1" fmla="*/ 133350 h 133350"/>
                  <a:gd name="connsiteX2" fmla="*/ 1174750 w 1203325"/>
                  <a:gd name="connsiteY2" fmla="*/ 133350 h 133350"/>
                  <a:gd name="connsiteX3" fmla="*/ 1203325 w 1203325"/>
                  <a:gd name="connsiteY3" fmla="*/ 0 h 133350"/>
                  <a:gd name="connsiteX4" fmla="*/ 104775 w 1203325"/>
                  <a:gd name="connsiteY4" fmla="*/ 3175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03325" h="133350">
                    <a:moveTo>
                      <a:pt x="104775" y="3175"/>
                    </a:moveTo>
                    <a:lnTo>
                      <a:pt x="0" y="133350"/>
                    </a:lnTo>
                    <a:lnTo>
                      <a:pt x="1174750" y="133350"/>
                    </a:lnTo>
                    <a:lnTo>
                      <a:pt x="1203325" y="0"/>
                    </a:lnTo>
                    <a:lnTo>
                      <a:pt x="104775" y="3175"/>
                    </a:lnTo>
                    <a:close/>
                  </a:path>
                </a:pathLst>
              </a:custGeom>
              <a:solidFill>
                <a:srgbClr val="8BA6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0" name="TextBox 499"/>
              <p:cNvSpPr txBox="1"/>
              <p:nvPr/>
            </p:nvSpPr>
            <p:spPr>
              <a:xfrm>
                <a:off x="881672" y="2316804"/>
                <a:ext cx="373500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900" b="1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Thrust 1</a:t>
                </a:r>
              </a:p>
            </p:txBody>
          </p:sp>
          <p:sp>
            <p:nvSpPr>
              <p:cNvPr id="168" name="TextBox 167"/>
              <p:cNvSpPr txBox="1"/>
              <p:nvPr/>
            </p:nvSpPr>
            <p:spPr>
              <a:xfrm>
                <a:off x="310559" y="2727708"/>
                <a:ext cx="1226344" cy="1231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800" dirty="0" smtClean="0">
                    <a:latin typeface="Arial Narrow" panose="020B0606020202030204" pitchFamily="34" charset="0"/>
                  </a:rPr>
                  <a:t>Multi-omics </a:t>
                </a:r>
                <a:r>
                  <a:rPr lang="en-US" sz="800" dirty="0">
                    <a:latin typeface="Arial Narrow" panose="020B0606020202030204" pitchFamily="34" charset="0"/>
                  </a:rPr>
                  <a:t>platform integration</a:t>
                </a:r>
              </a:p>
            </p:txBody>
          </p:sp>
        </p:grpSp>
        <p:grpSp>
          <p:nvGrpSpPr>
            <p:cNvPr id="4" name="Group 3"/>
            <p:cNvGrpSpPr/>
            <p:nvPr/>
          </p:nvGrpSpPr>
          <p:grpSpPr>
            <a:xfrm>
              <a:off x="179387" y="3328289"/>
              <a:ext cx="1686864" cy="887050"/>
              <a:chOff x="179387" y="3328289"/>
              <a:chExt cx="1686864" cy="887050"/>
            </a:xfrm>
          </p:grpSpPr>
          <p:sp>
            <p:nvSpPr>
              <p:cNvPr id="473" name="TextBox 472"/>
              <p:cNvSpPr txBox="1"/>
              <p:nvPr/>
            </p:nvSpPr>
            <p:spPr>
              <a:xfrm>
                <a:off x="702455" y="3508403"/>
                <a:ext cx="1134281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800" dirty="0" smtClean="0">
                    <a:latin typeface="Arial Narrow" panose="020B0606020202030204" pitchFamily="34" charset="0"/>
                  </a:rPr>
                  <a:t>New systems-driven multi-omics pipeline for cell characterization</a:t>
                </a:r>
                <a:endParaRPr lang="en-US" sz="8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494" name="Freeform 493"/>
              <p:cNvSpPr/>
              <p:nvPr/>
            </p:nvSpPr>
            <p:spPr>
              <a:xfrm>
                <a:off x="179387" y="3335661"/>
                <a:ext cx="1682976" cy="879678"/>
              </a:xfrm>
              <a:custGeom>
                <a:avLst/>
                <a:gdLst>
                  <a:gd name="connsiteX0" fmla="*/ 557213 w 1600200"/>
                  <a:gd name="connsiteY0" fmla="*/ 0 h 752475"/>
                  <a:gd name="connsiteX1" fmla="*/ 0 w 1600200"/>
                  <a:gd name="connsiteY1" fmla="*/ 752475 h 752475"/>
                  <a:gd name="connsiteX2" fmla="*/ 1600200 w 1600200"/>
                  <a:gd name="connsiteY2" fmla="*/ 752475 h 752475"/>
                  <a:gd name="connsiteX3" fmla="*/ 1600200 w 1600200"/>
                  <a:gd name="connsiteY3" fmla="*/ 4762 h 752475"/>
                  <a:gd name="connsiteX4" fmla="*/ 557213 w 1600200"/>
                  <a:gd name="connsiteY4" fmla="*/ 0 h 752475"/>
                  <a:gd name="connsiteX0" fmla="*/ 557213 w 1600200"/>
                  <a:gd name="connsiteY0" fmla="*/ 0 h 756506"/>
                  <a:gd name="connsiteX1" fmla="*/ 0 w 1600200"/>
                  <a:gd name="connsiteY1" fmla="*/ 752475 h 756506"/>
                  <a:gd name="connsiteX2" fmla="*/ 1503460 w 1600200"/>
                  <a:gd name="connsiteY2" fmla="*/ 756506 h 756506"/>
                  <a:gd name="connsiteX3" fmla="*/ 1600200 w 1600200"/>
                  <a:gd name="connsiteY3" fmla="*/ 4762 h 756506"/>
                  <a:gd name="connsiteX4" fmla="*/ 557213 w 1600200"/>
                  <a:gd name="connsiteY4" fmla="*/ 0 h 756506"/>
                  <a:gd name="connsiteX0" fmla="*/ 557213 w 1602467"/>
                  <a:gd name="connsiteY0" fmla="*/ 0 h 756506"/>
                  <a:gd name="connsiteX1" fmla="*/ 0 w 1602467"/>
                  <a:gd name="connsiteY1" fmla="*/ 752475 h 756506"/>
                  <a:gd name="connsiteX2" fmla="*/ 1503460 w 1602467"/>
                  <a:gd name="connsiteY2" fmla="*/ 756506 h 756506"/>
                  <a:gd name="connsiteX3" fmla="*/ 1602467 w 1602467"/>
                  <a:gd name="connsiteY3" fmla="*/ 453 h 756506"/>
                  <a:gd name="connsiteX4" fmla="*/ 557213 w 1602467"/>
                  <a:gd name="connsiteY4" fmla="*/ 0 h 756506"/>
                  <a:gd name="connsiteX0" fmla="*/ 590468 w 1602467"/>
                  <a:gd name="connsiteY0" fmla="*/ 0 h 756506"/>
                  <a:gd name="connsiteX1" fmla="*/ 0 w 1602467"/>
                  <a:gd name="connsiteY1" fmla="*/ 752475 h 756506"/>
                  <a:gd name="connsiteX2" fmla="*/ 1503460 w 1602467"/>
                  <a:gd name="connsiteY2" fmla="*/ 756506 h 756506"/>
                  <a:gd name="connsiteX3" fmla="*/ 1602467 w 1602467"/>
                  <a:gd name="connsiteY3" fmla="*/ 453 h 756506"/>
                  <a:gd name="connsiteX4" fmla="*/ 590468 w 1602467"/>
                  <a:gd name="connsiteY4" fmla="*/ 0 h 756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602467" h="756506">
                    <a:moveTo>
                      <a:pt x="590468" y="0"/>
                    </a:moveTo>
                    <a:lnTo>
                      <a:pt x="0" y="752475"/>
                    </a:lnTo>
                    <a:lnTo>
                      <a:pt x="1503460" y="756506"/>
                    </a:lnTo>
                    <a:lnTo>
                      <a:pt x="1602467" y="453"/>
                    </a:lnTo>
                    <a:lnTo>
                      <a:pt x="590468" y="0"/>
                    </a:lnTo>
                    <a:close/>
                  </a:path>
                </a:pathLst>
              </a:custGeom>
              <a:noFill/>
              <a:ln w="9525">
                <a:solidFill>
                  <a:srgbClr val="8BA62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3" name="Freeform 162"/>
              <p:cNvSpPr/>
              <p:nvPr/>
            </p:nvSpPr>
            <p:spPr>
              <a:xfrm>
                <a:off x="700322" y="3339478"/>
                <a:ext cx="1165929" cy="133350"/>
              </a:xfrm>
              <a:custGeom>
                <a:avLst/>
                <a:gdLst>
                  <a:gd name="connsiteX0" fmla="*/ 104775 w 1203325"/>
                  <a:gd name="connsiteY0" fmla="*/ 3175 h 133350"/>
                  <a:gd name="connsiteX1" fmla="*/ 0 w 1203325"/>
                  <a:gd name="connsiteY1" fmla="*/ 133350 h 133350"/>
                  <a:gd name="connsiteX2" fmla="*/ 1174750 w 1203325"/>
                  <a:gd name="connsiteY2" fmla="*/ 133350 h 133350"/>
                  <a:gd name="connsiteX3" fmla="*/ 1203325 w 1203325"/>
                  <a:gd name="connsiteY3" fmla="*/ 0 h 133350"/>
                  <a:gd name="connsiteX4" fmla="*/ 104775 w 1203325"/>
                  <a:gd name="connsiteY4" fmla="*/ 3175 h 133350"/>
                  <a:gd name="connsiteX0" fmla="*/ 99920 w 1203325"/>
                  <a:gd name="connsiteY0" fmla="*/ 794 h 133350"/>
                  <a:gd name="connsiteX1" fmla="*/ 0 w 1203325"/>
                  <a:gd name="connsiteY1" fmla="*/ 133350 h 133350"/>
                  <a:gd name="connsiteX2" fmla="*/ 1174750 w 1203325"/>
                  <a:gd name="connsiteY2" fmla="*/ 133350 h 133350"/>
                  <a:gd name="connsiteX3" fmla="*/ 1203325 w 1203325"/>
                  <a:gd name="connsiteY3" fmla="*/ 0 h 133350"/>
                  <a:gd name="connsiteX4" fmla="*/ 99920 w 1203325"/>
                  <a:gd name="connsiteY4" fmla="*/ 794 h 133350"/>
                  <a:gd name="connsiteX0" fmla="*/ 99920 w 1188757"/>
                  <a:gd name="connsiteY0" fmla="*/ 794 h 133350"/>
                  <a:gd name="connsiteX1" fmla="*/ 0 w 1188757"/>
                  <a:gd name="connsiteY1" fmla="*/ 133350 h 133350"/>
                  <a:gd name="connsiteX2" fmla="*/ 1174750 w 1188757"/>
                  <a:gd name="connsiteY2" fmla="*/ 133350 h 133350"/>
                  <a:gd name="connsiteX3" fmla="*/ 1188757 w 1188757"/>
                  <a:gd name="connsiteY3" fmla="*/ 0 h 133350"/>
                  <a:gd name="connsiteX4" fmla="*/ 99920 w 1188757"/>
                  <a:gd name="connsiteY4" fmla="*/ 794 h 133350"/>
                  <a:gd name="connsiteX0" fmla="*/ 99920 w 1188757"/>
                  <a:gd name="connsiteY0" fmla="*/ 794 h 133350"/>
                  <a:gd name="connsiteX1" fmla="*/ 0 w 1188757"/>
                  <a:gd name="connsiteY1" fmla="*/ 133350 h 133350"/>
                  <a:gd name="connsiteX2" fmla="*/ 1165039 w 1188757"/>
                  <a:gd name="connsiteY2" fmla="*/ 133350 h 133350"/>
                  <a:gd name="connsiteX3" fmla="*/ 1188757 w 1188757"/>
                  <a:gd name="connsiteY3" fmla="*/ 0 h 133350"/>
                  <a:gd name="connsiteX4" fmla="*/ 99920 w 1188757"/>
                  <a:gd name="connsiteY4" fmla="*/ 794 h 1333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188757" h="133350">
                    <a:moveTo>
                      <a:pt x="99920" y="794"/>
                    </a:moveTo>
                    <a:lnTo>
                      <a:pt x="0" y="133350"/>
                    </a:lnTo>
                    <a:lnTo>
                      <a:pt x="1165039" y="133350"/>
                    </a:lnTo>
                    <a:lnTo>
                      <a:pt x="1188757" y="0"/>
                    </a:lnTo>
                    <a:lnTo>
                      <a:pt x="99920" y="794"/>
                    </a:lnTo>
                    <a:close/>
                  </a:path>
                </a:pathLst>
              </a:custGeom>
              <a:solidFill>
                <a:srgbClr val="8BA62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7" name="TextBox 496"/>
              <p:cNvSpPr txBox="1"/>
              <p:nvPr/>
            </p:nvSpPr>
            <p:spPr>
              <a:xfrm>
                <a:off x="1099172" y="3328289"/>
                <a:ext cx="373500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900" b="1" dirty="0">
                    <a:solidFill>
                      <a:schemeClr val="bg1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Thrust 1</a:t>
                </a:r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>
                <a:off x="464886" y="3906675"/>
                <a:ext cx="1244042" cy="2462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Multi-variate discriminators of cell </a:t>
                </a:r>
                <a:r>
                  <a:rPr lang="en-US" sz="800" dirty="0" smtClean="0">
                    <a:latin typeface="Arial Narrow" panose="020B0606020202030204" pitchFamily="34" charset="0"/>
                  </a:rPr>
                  <a:t>quality (potency and safety)</a:t>
                </a:r>
                <a:endParaRPr lang="en-US" sz="800" dirty="0">
                  <a:latin typeface="Arial Narrow" panose="020B0606020202030204" pitchFamily="34" charset="0"/>
                </a:endParaRPr>
              </a:p>
            </p:txBody>
          </p:sp>
        </p:grpSp>
        <p:grpSp>
          <p:nvGrpSpPr>
            <p:cNvPr id="5" name="Group 4"/>
            <p:cNvGrpSpPr/>
            <p:nvPr/>
          </p:nvGrpSpPr>
          <p:grpSpPr>
            <a:xfrm>
              <a:off x="3389" y="13280"/>
              <a:ext cx="6008946" cy="1599676"/>
              <a:chOff x="3389" y="13280"/>
              <a:chExt cx="6008946" cy="1599676"/>
            </a:xfrm>
          </p:grpSpPr>
          <p:sp>
            <p:nvSpPr>
              <p:cNvPr id="437" name="Freeform 10"/>
              <p:cNvSpPr>
                <a:spLocks/>
              </p:cNvSpPr>
              <p:nvPr/>
            </p:nvSpPr>
            <p:spPr bwMode="auto">
              <a:xfrm>
                <a:off x="3389" y="60633"/>
                <a:ext cx="5932459" cy="1378330"/>
              </a:xfrm>
              <a:custGeom>
                <a:avLst/>
                <a:gdLst>
                  <a:gd name="T0" fmla="*/ 3291 w 3291"/>
                  <a:gd name="T1" fmla="*/ 643 h 643"/>
                  <a:gd name="T2" fmla="*/ 2693 w 3291"/>
                  <a:gd name="T3" fmla="*/ 0 h 643"/>
                  <a:gd name="T4" fmla="*/ 593 w 3291"/>
                  <a:gd name="T5" fmla="*/ 0 h 643"/>
                  <a:gd name="T6" fmla="*/ 0 w 3291"/>
                  <a:gd name="T7" fmla="*/ 643 h 643"/>
                  <a:gd name="T8" fmla="*/ 3291 w 3291"/>
                  <a:gd name="T9" fmla="*/ 643 h 6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291" h="643">
                    <a:moveTo>
                      <a:pt x="3291" y="643"/>
                    </a:moveTo>
                    <a:lnTo>
                      <a:pt x="2693" y="0"/>
                    </a:lnTo>
                    <a:lnTo>
                      <a:pt x="593" y="0"/>
                    </a:lnTo>
                    <a:lnTo>
                      <a:pt x="0" y="643"/>
                    </a:lnTo>
                    <a:lnTo>
                      <a:pt x="3291" y="643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95000"/>
                    </a:schemeClr>
                  </a:gs>
                  <a:gs pos="100000">
                    <a:schemeClr val="bg1">
                      <a:lumMod val="95000"/>
                      <a:alpha val="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8" name="Rectangle 11"/>
              <p:cNvSpPr>
                <a:spLocks noChangeArrowheads="1"/>
              </p:cNvSpPr>
              <p:nvPr/>
            </p:nvSpPr>
            <p:spPr bwMode="auto">
              <a:xfrm>
                <a:off x="3389" y="1438964"/>
                <a:ext cx="5932459" cy="173992"/>
              </a:xfrm>
              <a:prstGeom prst="rect">
                <a:avLst/>
              </a:prstGeom>
              <a:solidFill>
                <a:schemeClr val="tx2"/>
              </a:solidFill>
              <a:ln>
                <a:noFill/>
              </a:ln>
              <a:effectLst/>
              <a:ex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4" name="Text Box 28"/>
              <p:cNvSpPr txBox="1">
                <a:spLocks noChangeArrowheads="1"/>
              </p:cNvSpPr>
              <p:nvPr/>
            </p:nvSpPr>
            <p:spPr bwMode="auto">
              <a:xfrm>
                <a:off x="2207876" y="1460810"/>
                <a:ext cx="1516762" cy="121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635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 anchor="ctr" anchorCtr="0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75000"/>
                  <a:buFont typeface="Wingdings" panose="05000000000000000000" pitchFamily="2" charset="2"/>
                  <a:buChar char="l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l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accent2"/>
                  </a:buClr>
                  <a:buSzPct val="75000"/>
                  <a:buFont typeface="Wingdings" panose="05000000000000000000" pitchFamily="2" charset="2"/>
                  <a:buChar char="l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folHlink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SzPct val="75000"/>
                  <a:buFont typeface="Wingdings" panose="05000000000000000000" pitchFamily="2" charset="2"/>
                  <a:buChar char="l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800" b="1" cap="all" spc="20" dirty="0">
                    <a:solidFill>
                      <a:schemeClr val="bg1"/>
                    </a:solidFill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  <a:latin typeface="Arial"/>
                    <a:cs typeface="Arial"/>
                  </a:rPr>
                  <a:t>Technology Integration</a:t>
                </a:r>
              </a:p>
            </p:txBody>
          </p:sp>
          <p:sp>
            <p:nvSpPr>
              <p:cNvPr id="447" name="Round Same Side Corner Rectangle 446"/>
              <p:cNvSpPr/>
              <p:nvPr/>
            </p:nvSpPr>
            <p:spPr>
              <a:xfrm>
                <a:off x="4192435" y="941807"/>
                <a:ext cx="1618484" cy="579585"/>
              </a:xfrm>
              <a:prstGeom prst="round2SameRect">
                <a:avLst>
                  <a:gd name="adj1" fmla="val 0"/>
                  <a:gd name="adj2" fmla="val 0"/>
                </a:avLst>
              </a:prstGeom>
              <a:noFill/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448" name="Round Same Side Corner Rectangle 447"/>
              <p:cNvSpPr/>
              <p:nvPr/>
            </p:nvSpPr>
            <p:spPr>
              <a:xfrm>
                <a:off x="4192435" y="805950"/>
                <a:ext cx="1618484" cy="137095"/>
              </a:xfrm>
              <a:prstGeom prst="round2SameRect">
                <a:avLst>
                  <a:gd name="adj1" fmla="val 37558"/>
                  <a:gd name="adj2" fmla="val 0"/>
                </a:avLst>
              </a:prstGeom>
              <a:solidFill>
                <a:schemeClr val="tx2"/>
              </a:solidFill>
              <a:ln w="6350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9" name="TextBox 448"/>
              <p:cNvSpPr txBox="1"/>
              <p:nvPr/>
            </p:nvSpPr>
            <p:spPr>
              <a:xfrm>
                <a:off x="4830980" y="812660"/>
                <a:ext cx="341393" cy="121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:r>
                  <a:rPr lang="en-US" sz="800" b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 Narrow" panose="020B0606020202030204" pitchFamily="34" charset="0"/>
                    <a:cs typeface="Arial" panose="020B0604020202020204" pitchFamily="34" charset="0"/>
                  </a:rPr>
                  <a:t>Barriers</a:t>
                </a:r>
              </a:p>
            </p:txBody>
          </p:sp>
          <p:sp>
            <p:nvSpPr>
              <p:cNvPr id="450" name="Text Box 213"/>
              <p:cNvSpPr txBox="1">
                <a:spLocks noChangeArrowheads="1"/>
              </p:cNvSpPr>
              <p:nvPr/>
            </p:nvSpPr>
            <p:spPr bwMode="auto">
              <a:xfrm>
                <a:off x="4373580" y="915865"/>
                <a:ext cx="1271182" cy="53091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rIns="0" bIns="0">
                <a:spAutoFit/>
              </a:bodyPr>
              <a:lstStyle/>
              <a:p>
                <a:pPr marL="60325" indent="-60325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700" dirty="0">
                    <a:latin typeface="Arial Narrow" panose="020B0606020202030204" pitchFamily="34" charset="0"/>
                  </a:rPr>
                  <a:t>Predictable safety and </a:t>
                </a:r>
                <a:r>
                  <a:rPr lang="en-US" sz="700" dirty="0" smtClean="0">
                    <a:latin typeface="Arial Narrow" panose="020B0606020202030204" pitchFamily="34" charset="0"/>
                  </a:rPr>
                  <a:t>efficacy</a:t>
                </a:r>
              </a:p>
              <a:p>
                <a:pPr marL="60325" indent="-60325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700" dirty="0" smtClean="0">
                    <a:latin typeface="Arial Narrow" panose="020B0606020202030204" pitchFamily="34" charset="0"/>
                  </a:rPr>
                  <a:t>Lack of quality-driven manufacturing</a:t>
                </a:r>
                <a:endParaRPr lang="en-US" sz="700" dirty="0">
                  <a:latin typeface="Arial Narrow" panose="020B0606020202030204" pitchFamily="34" charset="0"/>
                </a:endParaRPr>
              </a:p>
              <a:p>
                <a:pPr marL="60325" indent="-60325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700" dirty="0">
                    <a:latin typeface="Arial Narrow" panose="020B0606020202030204" pitchFamily="34" charset="0"/>
                  </a:rPr>
                  <a:t>Regulatory </a:t>
                </a:r>
                <a:r>
                  <a:rPr lang="en-US" sz="700" dirty="0" smtClean="0">
                    <a:latin typeface="Arial Narrow" panose="020B0606020202030204" pitchFamily="34" charset="0"/>
                  </a:rPr>
                  <a:t>pathway, and </a:t>
                </a:r>
                <a:r>
                  <a:rPr lang="en-US" sz="700" dirty="0">
                    <a:latin typeface="Arial Narrow" panose="020B0606020202030204" pitchFamily="34" charset="0"/>
                  </a:rPr>
                  <a:t>standards</a:t>
                </a:r>
              </a:p>
              <a:p>
                <a:pPr marL="60325" indent="-60325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700" dirty="0">
                    <a:latin typeface="Arial Narrow" panose="020B0606020202030204" pitchFamily="34" charset="0"/>
                  </a:rPr>
                  <a:t>Large-scale, low cost, manufacturing</a:t>
                </a:r>
              </a:p>
              <a:p>
                <a:pPr marL="60325" indent="-60325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700" dirty="0">
                    <a:latin typeface="Arial Narrow" panose="020B0606020202030204" pitchFamily="34" charset="0"/>
                  </a:rPr>
                  <a:t>Trained workforce</a:t>
                </a:r>
              </a:p>
            </p:txBody>
          </p:sp>
          <p:sp>
            <p:nvSpPr>
              <p:cNvPr id="453" name="TextBox 452"/>
              <p:cNvSpPr txBox="1"/>
              <p:nvPr/>
            </p:nvSpPr>
            <p:spPr>
              <a:xfrm>
                <a:off x="513463" y="924486"/>
                <a:ext cx="2489872" cy="233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lnSpc>
                    <a:spcPct val="95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 smtClean="0">
                    <a:latin typeface="Arial Narrow" panose="020B0606020202030204" pitchFamily="34" charset="0"/>
                  </a:rPr>
                  <a:t>Integrated, closed manufacturing system with real time analytics of CQA and CPP for scale-up or </a:t>
                </a:r>
                <a:r>
                  <a:rPr lang="en-US" sz="800" dirty="0">
                    <a:latin typeface="Arial Narrow" panose="020B0606020202030204" pitchFamily="34" charset="0"/>
                  </a:rPr>
                  <a:t>scale-out </a:t>
                </a:r>
                <a:r>
                  <a:rPr lang="en-US" sz="800" dirty="0" smtClean="0">
                    <a:latin typeface="Arial Narrow" panose="020B0606020202030204" pitchFamily="34" charset="0"/>
                  </a:rPr>
                  <a:t>manufacturing</a:t>
                </a:r>
                <a:endParaRPr lang="en-US" sz="800" dirty="0">
                  <a:latin typeface="Arial Narrow" panose="020B0606020202030204" pitchFamily="34" charset="0"/>
                </a:endParaRPr>
              </a:p>
            </p:txBody>
          </p:sp>
          <p:sp>
            <p:nvSpPr>
              <p:cNvPr id="454" name="TextBox 453"/>
              <p:cNvSpPr txBox="1"/>
              <p:nvPr/>
            </p:nvSpPr>
            <p:spPr>
              <a:xfrm>
                <a:off x="2971419" y="928346"/>
                <a:ext cx="1144529" cy="23391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lnSpc>
                    <a:spcPct val="95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Predictive systems analysis of therapeutic cells</a:t>
                </a:r>
              </a:p>
            </p:txBody>
          </p:sp>
          <p:sp>
            <p:nvSpPr>
              <p:cNvPr id="455" name="TextBox 454"/>
              <p:cNvSpPr txBox="1"/>
              <p:nvPr/>
            </p:nvSpPr>
            <p:spPr>
              <a:xfrm>
                <a:off x="288953" y="1172554"/>
                <a:ext cx="1324453" cy="2307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lnSpc>
                    <a:spcPct val="95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Education, outreach, inclusivity, and workforce development</a:t>
                </a:r>
              </a:p>
            </p:txBody>
          </p:sp>
          <p:sp>
            <p:nvSpPr>
              <p:cNvPr id="456" name="TextBox 455"/>
              <p:cNvSpPr txBox="1"/>
              <p:nvPr/>
            </p:nvSpPr>
            <p:spPr>
              <a:xfrm>
                <a:off x="1619102" y="1170312"/>
                <a:ext cx="1242781" cy="2307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57150" indent="-57150">
                  <a:lnSpc>
                    <a:spcPct val="95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Social and regulatory policy, healthcare economics</a:t>
                </a:r>
              </a:p>
            </p:txBody>
          </p:sp>
          <p:sp>
            <p:nvSpPr>
              <p:cNvPr id="457" name="Right Arrow 456"/>
              <p:cNvSpPr/>
              <p:nvPr/>
            </p:nvSpPr>
            <p:spPr>
              <a:xfrm rot="10800000">
                <a:off x="4144700" y="626594"/>
                <a:ext cx="1382018" cy="149699"/>
              </a:xfrm>
              <a:prstGeom prst="rightArrow">
                <a:avLst>
                  <a:gd name="adj1" fmla="val 74491"/>
                  <a:gd name="adj2" fmla="val 37943"/>
                </a:avLst>
              </a:prstGeom>
              <a:gradFill flip="none" rotWithShape="1">
                <a:gsLst>
                  <a:gs pos="0">
                    <a:schemeClr val="tx2">
                      <a:lumMod val="20000"/>
                      <a:lumOff val="80000"/>
                      <a:alpha val="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8" name="TextBox 457"/>
              <p:cNvSpPr txBox="1"/>
              <p:nvPr/>
            </p:nvSpPr>
            <p:spPr>
              <a:xfrm>
                <a:off x="4555985" y="640715"/>
                <a:ext cx="559449" cy="1214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b="1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Requirements</a:t>
                </a:r>
              </a:p>
            </p:txBody>
          </p:sp>
          <p:sp>
            <p:nvSpPr>
              <p:cNvPr id="490" name="Right Arrow 489"/>
              <p:cNvSpPr/>
              <p:nvPr/>
            </p:nvSpPr>
            <p:spPr>
              <a:xfrm>
                <a:off x="3888176" y="13280"/>
                <a:ext cx="1623265" cy="675322"/>
              </a:xfrm>
              <a:prstGeom prst="rightArrow">
                <a:avLst>
                  <a:gd name="adj1" fmla="val 80413"/>
                  <a:gd name="adj2" fmla="val 33235"/>
                </a:avLst>
              </a:prstGeom>
              <a:gradFill flip="none" rotWithShape="1">
                <a:gsLst>
                  <a:gs pos="0">
                    <a:schemeClr val="tx2">
                      <a:lumMod val="20000"/>
                      <a:lumOff val="80000"/>
                      <a:alpha val="0"/>
                    </a:schemeClr>
                  </a:gs>
                  <a:gs pos="100000">
                    <a:schemeClr val="tx2">
                      <a:lumMod val="40000"/>
                      <a:lumOff val="60000"/>
                    </a:schemeClr>
                  </a:gs>
                </a:gsLst>
                <a:lin ang="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1" name="TextBox 490"/>
              <p:cNvSpPr txBox="1"/>
              <p:nvPr/>
            </p:nvSpPr>
            <p:spPr>
              <a:xfrm>
                <a:off x="4298893" y="67401"/>
                <a:ext cx="908903" cy="12311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b="1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Products &amp; Outcomes:</a:t>
                </a:r>
              </a:p>
            </p:txBody>
          </p:sp>
          <p:sp>
            <p:nvSpPr>
              <p:cNvPr id="492" name="Text Box 213"/>
              <p:cNvSpPr txBox="1">
                <a:spLocks noChangeArrowheads="1"/>
              </p:cNvSpPr>
              <p:nvPr/>
            </p:nvSpPr>
            <p:spPr bwMode="auto">
              <a:xfrm>
                <a:off x="4123890" y="132000"/>
                <a:ext cx="1258908" cy="4827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rIns="0" bIns="0">
                <a:spAutoFit/>
              </a:bodyPr>
              <a:lstStyle/>
              <a:p>
                <a:pPr marL="57150" indent="-57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Transformative innovations in cell manufacturing technologies</a:t>
                </a:r>
              </a:p>
              <a:p>
                <a:pPr marL="57150" indent="-57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Inclusive workforce</a:t>
                </a:r>
              </a:p>
              <a:p>
                <a:pPr marL="57150" indent="-57150">
                  <a:lnSpc>
                    <a:spcPct val="90000"/>
                  </a:lnSpc>
                  <a:buFont typeface="Arial" panose="020B0604020202020204" pitchFamily="34" charset="0"/>
                  <a:buChar char="•"/>
                </a:pPr>
                <a:r>
                  <a:rPr lang="en-US" sz="800" dirty="0">
                    <a:latin typeface="Arial Narrow" panose="020B0606020202030204" pitchFamily="34" charset="0"/>
                  </a:rPr>
                  <a:t>Industry standards</a:t>
                </a:r>
              </a:p>
            </p:txBody>
          </p:sp>
          <p:sp>
            <p:nvSpPr>
              <p:cNvPr id="493" name="TextBox 492"/>
              <p:cNvSpPr txBox="1"/>
              <p:nvPr/>
            </p:nvSpPr>
            <p:spPr>
              <a:xfrm>
                <a:off x="1369908" y="52408"/>
                <a:ext cx="389529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900" b="1" i="1" dirty="0">
                    <a:solidFill>
                      <a:schemeClr val="tx2"/>
                    </a:solidFill>
                    <a:latin typeface="Arial Narrow" panose="020B0606020202030204" pitchFamily="34" charset="0"/>
                    <a:cs typeface="Arial" panose="020B0604020202020204" pitchFamily="34" charset="0"/>
                  </a:rPr>
                  <a:t>Systems</a:t>
                </a:r>
              </a:p>
            </p:txBody>
          </p:sp>
          <p:grpSp>
            <p:nvGrpSpPr>
              <p:cNvPr id="506" name="Group 505"/>
              <p:cNvGrpSpPr/>
              <p:nvPr/>
            </p:nvGrpSpPr>
            <p:grpSpPr>
              <a:xfrm>
                <a:off x="5087428" y="350923"/>
                <a:ext cx="924907" cy="605807"/>
                <a:chOff x="5098351" y="366290"/>
                <a:chExt cx="924907" cy="614045"/>
              </a:xfrm>
            </p:grpSpPr>
            <p:sp>
              <p:nvSpPr>
                <p:cNvPr id="584" name="Oval 583"/>
                <p:cNvSpPr/>
                <p:nvPr/>
              </p:nvSpPr>
              <p:spPr>
                <a:xfrm>
                  <a:off x="5136744" y="366290"/>
                  <a:ext cx="843020" cy="614045"/>
                </a:xfrm>
                <a:prstGeom prst="ellipse">
                  <a:avLst/>
                </a:prstGeom>
                <a:solidFill>
                  <a:schemeClr val="bg2"/>
                </a:solidFill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85" name="TextBox 584"/>
                <p:cNvSpPr txBox="1"/>
                <p:nvPr/>
              </p:nvSpPr>
              <p:spPr>
                <a:xfrm>
                  <a:off x="5098351" y="510592"/>
                  <a:ext cx="924907" cy="39931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 anchor="ctr">
                  <a:spAutoFit/>
                </a:bodyPr>
                <a:lstStyle/>
                <a:p>
                  <a:pPr algn="ctr">
                    <a:lnSpc>
                      <a:spcPct val="80000"/>
                    </a:lnSpc>
                  </a:pPr>
                  <a:r>
                    <a:rPr lang="en-US" sz="800" dirty="0">
                      <a:latin typeface="Arial Narrow" panose="020B0606020202030204" pitchFamily="34" charset="0"/>
                    </a:rPr>
                    <a:t>Industry, Clinicians,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800" dirty="0">
                      <a:latin typeface="Arial Narrow" panose="020B0606020202030204" pitchFamily="34" charset="0"/>
                    </a:rPr>
                    <a:t>Patients, NIST, FDA,</a:t>
                  </a:r>
                </a:p>
                <a:p>
                  <a:pPr algn="ctr">
                    <a:lnSpc>
                      <a:spcPct val="80000"/>
                    </a:lnSpc>
                  </a:pPr>
                  <a:r>
                    <a:rPr lang="en-US" sz="800" dirty="0">
                      <a:latin typeface="Arial Narrow" panose="020B0606020202030204" pitchFamily="34" charset="0"/>
                    </a:rPr>
                    <a:t>&amp; </a:t>
                  </a:r>
                  <a:r>
                    <a:rPr lang="en-US" sz="800" dirty="0" smtClean="0">
                      <a:latin typeface="Arial Narrow" panose="020B0606020202030204" pitchFamily="34" charset="0"/>
                    </a:rPr>
                    <a:t>Reimbursement Experts </a:t>
                  </a:r>
                  <a:endParaRPr lang="en-US" sz="800" dirty="0">
                    <a:latin typeface="Arial Narrow" panose="020B0606020202030204" pitchFamily="34" charset="0"/>
                  </a:endParaRPr>
                </a:p>
              </p:txBody>
            </p:sp>
          </p:grpSp>
          <p:sp>
            <p:nvSpPr>
              <p:cNvPr id="519" name="Rounded Rectangle 518"/>
              <p:cNvSpPr/>
              <p:nvPr/>
            </p:nvSpPr>
            <p:spPr>
              <a:xfrm>
                <a:off x="986479" y="238758"/>
                <a:ext cx="3024425" cy="666410"/>
              </a:xfrm>
              <a:prstGeom prst="roundRect">
                <a:avLst>
                  <a:gd name="adj" fmla="val 6516"/>
                </a:avLst>
              </a:prstGeom>
              <a:solidFill>
                <a:schemeClr val="tx2">
                  <a:lumMod val="20000"/>
                  <a:lumOff val="80000"/>
                </a:schemeClr>
              </a:solidFill>
              <a:ln w="9525">
                <a:solidFill>
                  <a:schemeClr val="tx2">
                    <a:lumMod val="60000"/>
                    <a:lumOff val="40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520" name="TextBox 519"/>
              <p:cNvSpPr txBox="1"/>
              <p:nvPr/>
            </p:nvSpPr>
            <p:spPr>
              <a:xfrm>
                <a:off x="1419869" y="256887"/>
                <a:ext cx="2157643" cy="1384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900" b="1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Engineered Manufacturing Systems (Test-Beds)</a:t>
                </a:r>
              </a:p>
            </p:txBody>
          </p:sp>
          <p:sp>
            <p:nvSpPr>
              <p:cNvPr id="521" name="Rounded Rectangle 520"/>
              <p:cNvSpPr/>
              <p:nvPr/>
            </p:nvSpPr>
            <p:spPr>
              <a:xfrm>
                <a:off x="2005598" y="417751"/>
                <a:ext cx="917261" cy="452943"/>
              </a:xfrm>
              <a:prstGeom prst="roundRect">
                <a:avLst>
                  <a:gd name="adj" fmla="val 7507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522" name="TextBox 521"/>
              <p:cNvSpPr txBox="1"/>
              <p:nvPr/>
            </p:nvSpPr>
            <p:spPr>
              <a:xfrm>
                <a:off x="2144429" y="462034"/>
                <a:ext cx="63959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 smtClean="0">
                    <a:latin typeface="Arial Narrow" panose="020B0606020202030204" pitchFamily="34" charset="0"/>
                    <a:cs typeface="Arial" panose="020B0604020202020204" pitchFamily="34" charset="0"/>
                  </a:rPr>
                  <a:t>T </a:t>
                </a: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cells for cancer</a:t>
                </a:r>
              </a:p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immunotherapy </a:t>
                </a:r>
              </a:p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applications</a:t>
                </a:r>
              </a:p>
            </p:txBody>
          </p:sp>
          <p:sp>
            <p:nvSpPr>
              <p:cNvPr id="523" name="Rounded Rectangle 522"/>
              <p:cNvSpPr/>
              <p:nvPr/>
            </p:nvSpPr>
            <p:spPr>
              <a:xfrm>
                <a:off x="2975514" y="417751"/>
                <a:ext cx="986187" cy="452943"/>
              </a:xfrm>
              <a:prstGeom prst="roundRect">
                <a:avLst>
                  <a:gd name="adj" fmla="val 7507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524" name="TextBox 523"/>
              <p:cNvSpPr txBox="1"/>
              <p:nvPr/>
            </p:nvSpPr>
            <p:spPr>
              <a:xfrm>
                <a:off x="3026178" y="462034"/>
                <a:ext cx="8848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iPSC-cardiomyocytes</a:t>
                </a:r>
              </a:p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for cardiac regeneration</a:t>
                </a:r>
              </a:p>
              <a:p>
                <a:pPr algn="ctr"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applications</a:t>
                </a:r>
              </a:p>
            </p:txBody>
          </p:sp>
          <p:sp>
            <p:nvSpPr>
              <p:cNvPr id="525" name="Rounded Rectangle 524"/>
              <p:cNvSpPr/>
              <p:nvPr/>
            </p:nvSpPr>
            <p:spPr>
              <a:xfrm>
                <a:off x="1035682" y="417751"/>
                <a:ext cx="917261" cy="452943"/>
              </a:xfrm>
              <a:prstGeom prst="roundRect">
                <a:avLst>
                  <a:gd name="adj" fmla="val 7507"/>
                </a:avLst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95000"/>
                  </a:lnSpc>
                </a:pPr>
                <a:endParaRPr lang="en-US" sz="800">
                  <a:latin typeface="Arial Narrow" panose="020B0606020202030204" pitchFamily="34" charset="0"/>
                </a:endParaRPr>
              </a:p>
            </p:txBody>
          </p:sp>
          <p:sp>
            <p:nvSpPr>
              <p:cNvPr id="526" name="TextBox 525"/>
              <p:cNvSpPr txBox="1"/>
              <p:nvPr/>
            </p:nvSpPr>
            <p:spPr>
              <a:xfrm>
                <a:off x="1031922" y="434745"/>
                <a:ext cx="925391" cy="41857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ctr">
                  <a:lnSpc>
                    <a:spcPct val="85000"/>
                  </a:lnSpc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MSCs for immune </a:t>
                </a:r>
              </a:p>
              <a:p>
                <a:pPr algn="ctr">
                  <a:lnSpc>
                    <a:spcPct val="85000"/>
                  </a:lnSpc>
                  <a:tabLst>
                    <a:tab pos="914400" algn="l"/>
                    <a:tab pos="1830388" algn="l"/>
                    <a:tab pos="3773488" algn="l"/>
                    <a:tab pos="5200650" algn="l"/>
                    <a:tab pos="6397625" algn="l"/>
                  </a:tabLst>
                </a:pPr>
                <a:r>
                  <a:rPr lang="en-US" sz="800" dirty="0">
                    <a:latin typeface="Arial Narrow" panose="020B0606020202030204" pitchFamily="34" charset="0"/>
                    <a:cs typeface="Arial" panose="020B0604020202020204" pitchFamily="34" charset="0"/>
                  </a:rPr>
                  <a:t>modulation and musculoskeletal applications</a:t>
                </a:r>
              </a:p>
            </p:txBody>
          </p:sp>
        </p:grpSp>
      </p:grpSp>
      <p:sp>
        <p:nvSpPr>
          <p:cNvPr id="6" name="TextBox 5"/>
          <p:cNvSpPr txBox="1"/>
          <p:nvPr/>
        </p:nvSpPr>
        <p:spPr>
          <a:xfrm>
            <a:off x="265800" y="-1190766"/>
            <a:ext cx="44422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Arial Narrow" panose="020B0606020202030204" pitchFamily="34" charset="0"/>
              </a:rPr>
              <a:t>Bottom left corner, Thrust 1 bullets:</a:t>
            </a:r>
          </a:p>
          <a:p>
            <a:r>
              <a:rPr lang="en-US" sz="800" dirty="0">
                <a:latin typeface="Arial Narrow" panose="020B0606020202030204" pitchFamily="34" charset="0"/>
              </a:rPr>
              <a:t>o   First bullet, replace “process” with “pipeline”</a:t>
            </a:r>
          </a:p>
          <a:p>
            <a:r>
              <a:rPr lang="en-US" sz="800" dirty="0">
                <a:latin typeface="Arial Narrow" panose="020B0606020202030204" pitchFamily="34" charset="0"/>
              </a:rPr>
              <a:t>o   Second bullet: Replace the whole bullet with a new bullet saying “Multi-variate discriminators of cell quality”</a:t>
            </a:r>
          </a:p>
          <a:p>
            <a:pPr marL="114300" indent="-114300"/>
            <a:r>
              <a:rPr lang="en-US" sz="800" dirty="0">
                <a:latin typeface="Arial Narrow" panose="020B0606020202030204" pitchFamily="34" charset="0"/>
              </a:rPr>
              <a:t>·         Top left box: make “Modulation” lower-case “modulation”</a:t>
            </a:r>
          </a:p>
          <a:p>
            <a:pPr marL="114300" indent="-114300"/>
            <a:r>
              <a:rPr lang="en-US" sz="800" dirty="0">
                <a:latin typeface="Arial Narrow" panose="020B0606020202030204" pitchFamily="34" charset="0"/>
              </a:rPr>
              <a:t>·         Anywhere the word Test-Bed appears ..it should be written “Test-Bed” to be consistent with the full proposal</a:t>
            </a:r>
          </a:p>
          <a:p>
            <a:pPr marL="114300" indent="-114300"/>
            <a:r>
              <a:rPr lang="en-US" sz="800" dirty="0">
                <a:latin typeface="Arial Narrow" panose="020B0606020202030204" pitchFamily="34" charset="0"/>
              </a:rPr>
              <a:t>·         Bottom right box, first bullet, remove word “biomarkers” and spell out CQAs to be “Critical Quality Attributes”</a:t>
            </a:r>
          </a:p>
          <a:p>
            <a:pPr marL="114300" indent="-114300"/>
            <a:r>
              <a:rPr lang="en-US" sz="800" dirty="0">
                <a:latin typeface="Arial Narrow" panose="020B0606020202030204" pitchFamily="34" charset="0"/>
              </a:rPr>
              <a:t>·         Bottom plane, Thrust 3 box – edit text to “ process/supply chain models and simulations”</a:t>
            </a:r>
          </a:p>
        </p:txBody>
      </p:sp>
      <p:sp>
        <p:nvSpPr>
          <p:cNvPr id="174" name="TextBox 173"/>
          <p:cNvSpPr txBox="1"/>
          <p:nvPr/>
        </p:nvSpPr>
        <p:spPr>
          <a:xfrm>
            <a:off x="2825776" y="1171230"/>
            <a:ext cx="1318924" cy="2339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57150" indent="-57150">
              <a:lnSpc>
                <a:spcPct val="95000"/>
              </a:lnSpc>
              <a:buFont typeface="Arial" panose="020B0604020202020204" pitchFamily="34" charset="0"/>
              <a:buChar char="•"/>
            </a:pPr>
            <a:r>
              <a:rPr lang="en-US" sz="800" dirty="0" smtClean="0">
                <a:latin typeface="Arial Narrow" panose="020B0606020202030204" pitchFamily="34" charset="0"/>
              </a:rPr>
              <a:t>Best practices, consensus analytics, and industry standards</a:t>
            </a:r>
            <a:endParaRPr lang="en-US" sz="8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15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7674</TotalTime>
  <Words>328</Words>
  <Application>Microsoft Office PowerPoint</Application>
  <PresentationFormat>Custom</PresentationFormat>
  <Paragraphs>86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Arial Narrow</vt:lpstr>
      <vt:lpstr>Calibri</vt:lpstr>
      <vt:lpstr>Calibri Light</vt:lpstr>
      <vt:lpstr>Office Theme</vt:lpstr>
      <vt:lpstr>PowerPoint Presentation</vt:lpstr>
    </vt:vector>
  </TitlesOfParts>
  <Company>ESSIE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Hatfield,Kirk</dc:creator>
  <cp:lastModifiedBy>Soyland, Andrea C</cp:lastModifiedBy>
  <cp:revision>484</cp:revision>
  <cp:lastPrinted>2015-10-07T16:46:50Z</cp:lastPrinted>
  <dcterms:created xsi:type="dcterms:W3CDTF">2015-04-03T14:38:42Z</dcterms:created>
  <dcterms:modified xsi:type="dcterms:W3CDTF">2019-12-18T15:36:30Z</dcterms:modified>
</cp:coreProperties>
</file>