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3FA"/>
    <a:srgbClr val="E4EE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10"/>
    <p:restoredTop sz="94613"/>
  </p:normalViewPr>
  <p:slideViewPr>
    <p:cSldViewPr snapToGrid="0" snapToObjects="1">
      <p:cViewPr varScale="1">
        <p:scale>
          <a:sx n="13" d="100"/>
          <a:sy n="13" d="100"/>
        </p:scale>
        <p:origin x="1248"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0" y="0"/>
            <a:ext cx="43891200" cy="3574200"/>
          </a:xfrm>
          <a:prstGeom prst="rect">
            <a:avLst/>
          </a:prstGeom>
          <a:solidFill>
            <a:schemeClr val="accent1">
              <a:lumMod val="20000"/>
              <a:lumOff val="80000"/>
            </a:schemeClr>
          </a:solidFill>
        </p:spPr>
        <p:txBody>
          <a:bodyPr wrap="square" rtlCol="0">
            <a:spAutoFit/>
          </a:bodyPr>
          <a:lstStyle/>
          <a:p>
            <a:endParaRPr lang="en-US" dirty="0"/>
          </a:p>
        </p:txBody>
      </p:sp>
      <p:sp>
        <p:nvSpPr>
          <p:cNvPr id="9" name="Rectangle 8"/>
          <p:cNvSpPr/>
          <p:nvPr userDrawn="1"/>
        </p:nvSpPr>
        <p:spPr>
          <a:xfrm>
            <a:off x="-50801" y="3574200"/>
            <a:ext cx="43942001" cy="42765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12573000" y="364732"/>
            <a:ext cx="31318200" cy="1209242"/>
          </a:xfrm>
          <a:prstGeom prst="rect">
            <a:avLst/>
          </a:prstGeom>
          <a:noFill/>
        </p:spPr>
        <p:txBody>
          <a:bodyPr wrap="square" rtlCol="0">
            <a:spAutoFit/>
          </a:bodyPr>
          <a:lstStyle/>
          <a:p>
            <a:r>
              <a:rPr lang="en-US" dirty="0" smtClean="0"/>
              <a:t>REU:</a:t>
            </a:r>
            <a:r>
              <a:rPr lang="en-US" baseline="0" dirty="0" smtClean="0"/>
              <a:t> </a:t>
            </a:r>
            <a:r>
              <a:rPr lang="en-US" dirty="0" smtClean="0"/>
              <a:t>Poster Title</a:t>
            </a:r>
            <a:endParaRPr lang="en-US" dirty="0"/>
          </a:p>
        </p:txBody>
      </p:sp>
      <p:sp>
        <p:nvSpPr>
          <p:cNvPr id="19" name="TextBox 18"/>
          <p:cNvSpPr txBox="1"/>
          <p:nvPr userDrawn="1"/>
        </p:nvSpPr>
        <p:spPr>
          <a:xfrm>
            <a:off x="12573000" y="1938706"/>
            <a:ext cx="31274657" cy="646331"/>
          </a:xfrm>
          <a:prstGeom prst="rect">
            <a:avLst/>
          </a:prstGeom>
          <a:noFill/>
        </p:spPr>
        <p:txBody>
          <a:bodyPr wrap="square" rtlCol="0">
            <a:spAutoFit/>
          </a:bodyPr>
          <a:lstStyle/>
          <a:p>
            <a:r>
              <a:rPr lang="en-US" sz="3600" dirty="0" smtClean="0"/>
              <a:t>Authors of</a:t>
            </a:r>
            <a:r>
              <a:rPr lang="en-US" sz="3600" baseline="0" dirty="0" smtClean="0"/>
              <a:t> the poster</a:t>
            </a:r>
            <a:endParaRPr lang="en-US" sz="3600" dirty="0"/>
          </a:p>
        </p:txBody>
      </p:sp>
      <p:sp>
        <p:nvSpPr>
          <p:cNvPr id="20" name="TextBox 19"/>
          <p:cNvSpPr txBox="1"/>
          <p:nvPr userDrawn="1"/>
        </p:nvSpPr>
        <p:spPr>
          <a:xfrm>
            <a:off x="12573000" y="2787070"/>
            <a:ext cx="31263772" cy="646331"/>
          </a:xfrm>
          <a:prstGeom prst="rect">
            <a:avLst/>
          </a:prstGeom>
          <a:noFill/>
        </p:spPr>
        <p:txBody>
          <a:bodyPr wrap="square" rtlCol="0">
            <a:spAutoFit/>
          </a:bodyPr>
          <a:lstStyle/>
          <a:p>
            <a:r>
              <a:rPr lang="en-US" sz="3600" dirty="0" smtClean="0">
                <a:solidFill>
                  <a:schemeClr val="tx1">
                    <a:lumMod val="65000"/>
                    <a:lumOff val="35000"/>
                  </a:schemeClr>
                </a:solidFill>
              </a:rPr>
              <a:t>Affiliation,</a:t>
            </a:r>
            <a:r>
              <a:rPr lang="en-US" sz="3600" baseline="0" dirty="0" smtClean="0">
                <a:solidFill>
                  <a:schemeClr val="tx1">
                    <a:lumMod val="65000"/>
                    <a:lumOff val="35000"/>
                  </a:schemeClr>
                </a:solidFill>
              </a:rPr>
              <a:t> Group or College</a:t>
            </a:r>
            <a:endParaRPr lang="en-US" sz="3600" dirty="0">
              <a:solidFill>
                <a:schemeClr val="tx1">
                  <a:lumMod val="65000"/>
                  <a:lumOff val="35000"/>
                </a:schemeClr>
              </a:solidFil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3276" y="219557"/>
            <a:ext cx="9965095" cy="3135086"/>
          </a:xfrm>
          <a:prstGeom prst="rect">
            <a:avLst/>
          </a:prstGeom>
          <a:gradFill>
            <a:gsLst>
              <a:gs pos="37000">
                <a:schemeClr val="accent1">
                  <a:lumMod val="20000"/>
                  <a:lumOff val="80000"/>
                </a:schemeClr>
              </a:gs>
              <a:gs pos="51319">
                <a:schemeClr val="accent1">
                  <a:lumMod val="20000"/>
                  <a:lumOff val="80000"/>
                </a:schemeClr>
              </a:gs>
              <a:gs pos="17704">
                <a:schemeClr val="accent1">
                  <a:lumMod val="20000"/>
                  <a:lumOff val="80000"/>
                </a:schemeClr>
              </a:gs>
              <a:gs pos="1000">
                <a:schemeClr val="accent1">
                  <a:lumMod val="20000"/>
                  <a:lumOff val="80000"/>
                </a:schemeClr>
              </a:gs>
              <a:gs pos="74000">
                <a:schemeClr val="accent1">
                  <a:lumMod val="20000"/>
                  <a:lumOff val="80000"/>
                </a:schemeClr>
              </a:gs>
              <a:gs pos="100000">
                <a:schemeClr val="accent1">
                  <a:lumMod val="20000"/>
                  <a:lumOff val="80000"/>
                </a:schemeClr>
              </a:gs>
            </a:gsLst>
            <a:lin ang="5400000" scaled="1"/>
          </a:gradFill>
        </p:spPr>
      </p:pic>
      <p:sp>
        <p:nvSpPr>
          <p:cNvPr id="8" name="Rectangle 7"/>
          <p:cNvSpPr/>
          <p:nvPr userDrawn="1"/>
        </p:nvSpPr>
        <p:spPr>
          <a:xfrm>
            <a:off x="0" y="32105600"/>
            <a:ext cx="43942001" cy="79154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userDrawn="1"/>
        </p:nvSpPr>
        <p:spPr>
          <a:xfrm>
            <a:off x="20142199" y="32054800"/>
            <a:ext cx="3556000" cy="830997"/>
          </a:xfrm>
          <a:prstGeom prst="rect">
            <a:avLst/>
          </a:prstGeom>
          <a:noFill/>
        </p:spPr>
        <p:txBody>
          <a:bodyPr wrap="square" rtlCol="0">
            <a:spAutoFit/>
          </a:bodyPr>
          <a:lstStyle/>
          <a:p>
            <a:r>
              <a:rPr lang="en-US" sz="4800" dirty="0" smtClean="0">
                <a:solidFill>
                  <a:schemeClr val="bg1"/>
                </a:solidFill>
              </a:rPr>
              <a:t>Confidential</a:t>
            </a:r>
            <a:endParaRPr lang="en-US" sz="4800" dirty="0">
              <a:solidFill>
                <a:schemeClr val="bg1"/>
              </a:solidFill>
            </a:endParaRPr>
          </a:p>
        </p:txBody>
      </p:sp>
    </p:spTree>
    <p:extLst>
      <p:ext uri="{BB962C8B-B14F-4D97-AF65-F5344CB8AC3E}">
        <p14:creationId xmlns:p14="http://schemas.microsoft.com/office/powerpoint/2010/main" val="17615891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1919A92-8E39-5C4F-8D04-47D8BE635270}" type="datetimeFigureOut">
              <a:rPr lang="en-US" smtClean="0"/>
              <a:t>1/26/2021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6FE68926-E2FC-1349-9BC7-0D5BC8B93FB4}" type="slidenum">
              <a:rPr lang="en-US" smtClean="0"/>
              <a:t>‹#›</a:t>
            </a:fld>
            <a:endParaRPr lang="en-US"/>
          </a:p>
        </p:txBody>
      </p:sp>
    </p:spTree>
    <p:extLst>
      <p:ext uri="{BB962C8B-B14F-4D97-AF65-F5344CB8AC3E}">
        <p14:creationId xmlns:p14="http://schemas.microsoft.com/office/powerpoint/2010/main" val="11382293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8457" y="4212771"/>
            <a:ext cx="27366686" cy="111360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3771" y="15642770"/>
            <a:ext cx="8719458" cy="167857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818804" y="15599228"/>
            <a:ext cx="18233682" cy="16829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8477029" y="4234543"/>
            <a:ext cx="14597741" cy="11132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8466144" y="25505229"/>
            <a:ext cx="14597741" cy="4071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487916" y="30371142"/>
            <a:ext cx="5312227" cy="20682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126713" y="30360257"/>
            <a:ext cx="8948058" cy="20682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81743" y="4495799"/>
            <a:ext cx="27040114" cy="646331"/>
          </a:xfrm>
          <a:prstGeom prst="rect">
            <a:avLst/>
          </a:prstGeom>
          <a:noFill/>
        </p:spPr>
        <p:txBody>
          <a:bodyPr wrap="square" rtlCol="0">
            <a:spAutoFit/>
          </a:bodyPr>
          <a:lstStyle/>
          <a:p>
            <a:pPr algn="ctr"/>
            <a:r>
              <a:rPr lang="en-US" sz="3600" dirty="0" smtClean="0"/>
              <a:t>OBJECTIVE</a:t>
            </a:r>
            <a:endParaRPr lang="en-US" sz="3600" dirty="0"/>
          </a:p>
        </p:txBody>
      </p:sp>
      <p:sp>
        <p:nvSpPr>
          <p:cNvPr id="10" name="TextBox 9"/>
          <p:cNvSpPr txBox="1"/>
          <p:nvPr/>
        </p:nvSpPr>
        <p:spPr>
          <a:xfrm>
            <a:off x="31144028" y="15878628"/>
            <a:ext cx="8948057" cy="664030"/>
          </a:xfrm>
          <a:prstGeom prst="rect">
            <a:avLst/>
          </a:prstGeom>
          <a:noFill/>
        </p:spPr>
        <p:txBody>
          <a:bodyPr wrap="square" rtlCol="0">
            <a:spAutoFit/>
          </a:bodyPr>
          <a:lstStyle/>
          <a:p>
            <a:pPr algn="ctr"/>
            <a:r>
              <a:rPr lang="en-US" sz="3600" dirty="0" smtClean="0"/>
              <a:t>RESULTS</a:t>
            </a:r>
            <a:endParaRPr lang="en-US" sz="3600" dirty="0"/>
          </a:p>
        </p:txBody>
      </p:sp>
      <p:sp>
        <p:nvSpPr>
          <p:cNvPr id="11" name="TextBox 10"/>
          <p:cNvSpPr txBox="1"/>
          <p:nvPr/>
        </p:nvSpPr>
        <p:spPr>
          <a:xfrm>
            <a:off x="14282056" y="15871371"/>
            <a:ext cx="8948057" cy="664030"/>
          </a:xfrm>
          <a:prstGeom prst="rect">
            <a:avLst/>
          </a:prstGeom>
          <a:noFill/>
        </p:spPr>
        <p:txBody>
          <a:bodyPr wrap="square" rtlCol="0">
            <a:spAutoFit/>
          </a:bodyPr>
          <a:lstStyle/>
          <a:p>
            <a:pPr algn="ctr"/>
            <a:r>
              <a:rPr lang="en-US" sz="3600" dirty="0" smtClean="0"/>
              <a:t>RESULTS</a:t>
            </a:r>
            <a:endParaRPr lang="en-US" sz="3600" dirty="0"/>
          </a:p>
        </p:txBody>
      </p:sp>
      <p:sp>
        <p:nvSpPr>
          <p:cNvPr id="12" name="TextBox 11"/>
          <p:cNvSpPr txBox="1"/>
          <p:nvPr/>
        </p:nvSpPr>
        <p:spPr>
          <a:xfrm>
            <a:off x="685799" y="15893143"/>
            <a:ext cx="8948057" cy="664030"/>
          </a:xfrm>
          <a:prstGeom prst="rect">
            <a:avLst/>
          </a:prstGeom>
          <a:noFill/>
        </p:spPr>
        <p:txBody>
          <a:bodyPr wrap="square" rtlCol="0">
            <a:spAutoFit/>
          </a:bodyPr>
          <a:lstStyle/>
          <a:p>
            <a:pPr algn="ctr"/>
            <a:r>
              <a:rPr lang="en-US" sz="3600" dirty="0" smtClean="0"/>
              <a:t>METHODS</a:t>
            </a:r>
            <a:endParaRPr lang="en-US" sz="3600" dirty="0"/>
          </a:p>
        </p:txBody>
      </p:sp>
      <p:sp>
        <p:nvSpPr>
          <p:cNvPr id="13" name="TextBox 12"/>
          <p:cNvSpPr txBox="1"/>
          <p:nvPr/>
        </p:nvSpPr>
        <p:spPr>
          <a:xfrm>
            <a:off x="31448828" y="25722943"/>
            <a:ext cx="8948057" cy="664030"/>
          </a:xfrm>
          <a:prstGeom prst="rect">
            <a:avLst/>
          </a:prstGeom>
          <a:noFill/>
        </p:spPr>
        <p:txBody>
          <a:bodyPr wrap="square" rtlCol="0">
            <a:spAutoFit/>
          </a:bodyPr>
          <a:lstStyle/>
          <a:p>
            <a:pPr algn="ctr"/>
            <a:r>
              <a:rPr lang="en-US" sz="3600" dirty="0" smtClean="0"/>
              <a:t>CONCLUSION</a:t>
            </a:r>
            <a:endParaRPr lang="en-US" sz="3600" dirty="0"/>
          </a:p>
        </p:txBody>
      </p:sp>
      <p:sp>
        <p:nvSpPr>
          <p:cNvPr id="14" name="TextBox 13"/>
          <p:cNvSpPr txBox="1"/>
          <p:nvPr/>
        </p:nvSpPr>
        <p:spPr>
          <a:xfrm>
            <a:off x="34126715" y="29728885"/>
            <a:ext cx="8915399" cy="646331"/>
          </a:xfrm>
          <a:prstGeom prst="rect">
            <a:avLst/>
          </a:prstGeom>
          <a:noFill/>
        </p:spPr>
        <p:txBody>
          <a:bodyPr wrap="square" rtlCol="0">
            <a:spAutoFit/>
          </a:bodyPr>
          <a:lstStyle/>
          <a:p>
            <a:pPr algn="ctr"/>
            <a:r>
              <a:rPr lang="en-US" sz="3600" dirty="0" smtClean="0"/>
              <a:t>REFERENCES</a:t>
            </a:r>
            <a:endParaRPr lang="en-US" sz="3600" dirty="0"/>
          </a:p>
        </p:txBody>
      </p:sp>
      <p:sp>
        <p:nvSpPr>
          <p:cNvPr id="15" name="TextBox 14"/>
          <p:cNvSpPr txBox="1"/>
          <p:nvPr/>
        </p:nvSpPr>
        <p:spPr>
          <a:xfrm>
            <a:off x="28585891" y="29718001"/>
            <a:ext cx="5181596" cy="646331"/>
          </a:xfrm>
          <a:prstGeom prst="rect">
            <a:avLst/>
          </a:prstGeom>
          <a:noFill/>
        </p:spPr>
        <p:txBody>
          <a:bodyPr wrap="square" rtlCol="0">
            <a:spAutoFit/>
          </a:bodyPr>
          <a:lstStyle/>
          <a:p>
            <a:pPr algn="ctr"/>
            <a:r>
              <a:rPr lang="en-US" sz="3600" dirty="0" smtClean="0"/>
              <a:t>ACKNOWLEDGEMENTS</a:t>
            </a:r>
            <a:endParaRPr lang="en-US" sz="3600" dirty="0"/>
          </a:p>
        </p:txBody>
      </p:sp>
      <p:sp>
        <p:nvSpPr>
          <p:cNvPr id="16" name="Rectangle 15"/>
          <p:cNvSpPr/>
          <p:nvPr/>
        </p:nvSpPr>
        <p:spPr>
          <a:xfrm>
            <a:off x="28466144" y="15671800"/>
            <a:ext cx="14597741" cy="9506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8585891" y="4376054"/>
            <a:ext cx="14194965" cy="7325082"/>
          </a:xfrm>
          <a:prstGeom prst="rect">
            <a:avLst/>
          </a:prstGeom>
          <a:noFill/>
        </p:spPr>
        <p:txBody>
          <a:bodyPr wrap="square" rtlCol="0">
            <a:spAutoFit/>
          </a:bodyPr>
          <a:lstStyle/>
          <a:p>
            <a:pPr algn="ctr"/>
            <a:r>
              <a:rPr lang="en-US" sz="3600" dirty="0" smtClean="0"/>
              <a:t>IMPACT ON</a:t>
            </a:r>
            <a:r>
              <a:rPr lang="en-US" sz="3600" baseline="0" dirty="0" smtClean="0"/>
              <a:t> CMaT</a:t>
            </a:r>
            <a:endParaRPr lang="en-US" sz="2400" b="1" dirty="0"/>
          </a:p>
          <a:p>
            <a:pPr algn="ctr"/>
            <a:r>
              <a:rPr lang="en-US" sz="1600" b="1" baseline="0" dirty="0" smtClean="0"/>
              <a:t>List your thrust and test bed affiliation</a:t>
            </a:r>
            <a:endParaRPr lang="en-US" sz="3600" b="1" baseline="0" dirty="0" smtClean="0"/>
          </a:p>
          <a:p>
            <a:pPr algn="ctr"/>
            <a:r>
              <a:rPr lang="en-US" sz="1600" b="1" dirty="0"/>
              <a:t>How does this research impact large-scale, reproducible manufacturing of high quality cells at lower cost – and aid in training a diverse/inclusive workforce? Format the poster so that it shows how the project is vertically integrated (ex. below)</a:t>
            </a:r>
            <a:endParaRPr lang="en-US" sz="1600" u="sng" dirty="0"/>
          </a:p>
          <a:p>
            <a:r>
              <a:rPr lang="en-US" sz="1600" u="sng" dirty="0"/>
              <a:t>Vertically integrated in the 3 Plane Diagram</a:t>
            </a:r>
          </a:p>
          <a:p>
            <a:r>
              <a:rPr lang="en-US" sz="1600" dirty="0"/>
              <a:t>For Example: Project 1, Thrust 1/3, TB = T Cells (Edison, Roy, Fernandez, Saha, Levine, </a:t>
            </a:r>
            <a:r>
              <a:rPr lang="en-US" sz="1600" dirty="0" err="1"/>
              <a:t>Kotancheck</a:t>
            </a:r>
            <a:r>
              <a:rPr lang="en-US" sz="1600" dirty="0"/>
              <a:t>, Torres-Garcia)</a:t>
            </a:r>
          </a:p>
          <a:p>
            <a:pPr marL="571500" indent="-571500">
              <a:buFont typeface="Arial" panose="020B0604020202020204" pitchFamily="34" charset="0"/>
              <a:buChar char="•"/>
            </a:pPr>
            <a:r>
              <a:rPr lang="en-US" sz="1600" dirty="0"/>
              <a:t>Fundamental Knowledge Plane: </a:t>
            </a:r>
          </a:p>
          <a:p>
            <a:pPr marL="2783616" lvl="1" indent="-571500">
              <a:buFont typeface="Arial" panose="020B0604020202020204" pitchFamily="34" charset="0"/>
              <a:buChar char="•"/>
            </a:pPr>
            <a:r>
              <a:rPr lang="en-US" sz="1600" dirty="0"/>
              <a:t>Understand Critical Process Parameters that alter T cell Phenotype and Function</a:t>
            </a:r>
          </a:p>
          <a:p>
            <a:pPr marL="2783616" lvl="1" indent="-571500">
              <a:buFont typeface="Arial" panose="020B0604020202020204" pitchFamily="34" charset="0"/>
              <a:buChar char="•"/>
            </a:pPr>
            <a:r>
              <a:rPr lang="en-US" sz="1600" dirty="0"/>
              <a:t>Understand Critical Quality Attributes of T cells that ensures highest efficacy and safety in surrogate potency assays and models, </a:t>
            </a:r>
          </a:p>
          <a:p>
            <a:pPr marL="571500" indent="-571500">
              <a:buFont typeface="Arial" panose="020B0604020202020204" pitchFamily="34" charset="0"/>
              <a:buChar char="•"/>
            </a:pPr>
            <a:r>
              <a:rPr lang="en-US" sz="1600" dirty="0"/>
              <a:t>Enabling Technologies Plane: </a:t>
            </a:r>
          </a:p>
          <a:p>
            <a:pPr marL="2783616" lvl="1" indent="-571500">
              <a:buFont typeface="Arial" panose="020B0604020202020204" pitchFamily="34" charset="0"/>
              <a:buChar char="•"/>
            </a:pPr>
            <a:r>
              <a:rPr lang="en-US" sz="1600" dirty="0"/>
              <a:t>Develop new computational tools for cross-platform multi-omics analyses</a:t>
            </a:r>
          </a:p>
          <a:p>
            <a:pPr marL="2783616" lvl="1" indent="-571500">
              <a:buFont typeface="Arial" panose="020B0604020202020204" pitchFamily="34" charset="0"/>
              <a:buChar char="•"/>
            </a:pPr>
            <a:r>
              <a:rPr lang="en-US" sz="1600" dirty="0"/>
              <a:t>Develop un-biased nonlinear modeling approach for bioprocessing data</a:t>
            </a:r>
          </a:p>
          <a:p>
            <a:pPr marL="2783616" lvl="1" indent="-571500">
              <a:buFont typeface="Arial" panose="020B0604020202020204" pitchFamily="34" charset="0"/>
              <a:buChar char="•"/>
            </a:pPr>
            <a:r>
              <a:rPr lang="en-US" sz="1600" dirty="0"/>
              <a:t>Develop new processing technology for improving T cell quality</a:t>
            </a:r>
          </a:p>
          <a:p>
            <a:pPr marL="571500" indent="-571500">
              <a:buFont typeface="Arial" panose="020B0604020202020204" pitchFamily="34" charset="0"/>
              <a:buChar char="•"/>
            </a:pPr>
            <a:r>
              <a:rPr lang="en-US" sz="1600" dirty="0"/>
              <a:t>Systems Plane: </a:t>
            </a:r>
          </a:p>
          <a:p>
            <a:pPr marL="2783616" lvl="1" indent="-571500">
              <a:buFont typeface="Arial" panose="020B0604020202020204" pitchFamily="34" charset="0"/>
              <a:buChar char="•"/>
            </a:pPr>
            <a:r>
              <a:rPr lang="en-US" sz="1600" dirty="0"/>
              <a:t>Scalable manufacturing of highest quality T cells</a:t>
            </a:r>
          </a:p>
          <a:p>
            <a:pPr marL="2783616" lvl="1" indent="-571500">
              <a:buFont typeface="Arial" panose="020B0604020202020204" pitchFamily="34" charset="0"/>
              <a:buChar char="•"/>
            </a:pPr>
            <a:r>
              <a:rPr lang="en-US" sz="1600" dirty="0"/>
              <a:t>Predictive systems analyses of T cell manufacturing</a:t>
            </a:r>
          </a:p>
          <a:p>
            <a:pPr marL="2783616" lvl="1" indent="-571500">
              <a:buFont typeface="Arial" panose="020B0604020202020204" pitchFamily="34" charset="0"/>
              <a:buChar char="•"/>
            </a:pPr>
            <a:r>
              <a:rPr lang="en-US" sz="1600" dirty="0"/>
              <a:t>Highly-trained T cell manufacturing workforce</a:t>
            </a:r>
          </a:p>
          <a:p>
            <a:pPr marL="2783616" lvl="1" indent="-571500">
              <a:buFont typeface="Arial" panose="020B0604020202020204" pitchFamily="34" charset="0"/>
              <a:buChar char="•"/>
            </a:pPr>
            <a:r>
              <a:rPr lang="en-US" sz="1600" dirty="0"/>
              <a:t>Improved T cell manufacturing process for industry</a:t>
            </a:r>
          </a:p>
          <a:p>
            <a:r>
              <a:rPr lang="en-US" sz="1600" u="sng" dirty="0"/>
              <a:t>Vertically and Horizontally Integrated on Workforce Training</a:t>
            </a:r>
          </a:p>
          <a:p>
            <a:pPr marL="571500" indent="-571500">
              <a:buFont typeface="Arial" panose="020B0604020202020204" pitchFamily="34" charset="0"/>
              <a:buChar char="•"/>
            </a:pPr>
            <a:r>
              <a:rPr lang="en-US" sz="1600" dirty="0"/>
              <a:t>High School Trainees mentored by UG and Grad Students, UG students mentored by Grad students</a:t>
            </a:r>
          </a:p>
          <a:p>
            <a:pPr marL="571500" indent="-571500">
              <a:buFont typeface="Arial" panose="020B0604020202020204" pitchFamily="34" charset="0"/>
              <a:buChar char="•"/>
            </a:pPr>
            <a:r>
              <a:rPr lang="en-US" sz="1600" dirty="0"/>
              <a:t>Cross-institutional and cross-disciplinary training</a:t>
            </a:r>
          </a:p>
          <a:p>
            <a:pPr marL="571500" indent="-571500">
              <a:buFont typeface="Arial" panose="020B0604020202020204" pitchFamily="34" charset="0"/>
              <a:buChar char="•"/>
            </a:pPr>
            <a:r>
              <a:rPr lang="en-US" sz="1600" dirty="0"/>
              <a:t>RET and REM trainees – Dissemination of knowledge</a:t>
            </a:r>
          </a:p>
          <a:p>
            <a:endParaRPr lang="en-US" sz="1800" dirty="0"/>
          </a:p>
          <a:p>
            <a:pPr algn="ctr"/>
            <a:r>
              <a:rPr lang="en-US" sz="1600" b="1" dirty="0">
                <a:solidFill>
                  <a:srgbClr val="FF0000"/>
                </a:solidFill>
              </a:rPr>
              <a:t>Please keep only blue boxes below that pertain to the testbed(s) that the project is using.  If needed, you can remove some bulleted specifications within each box if it doesn’t pertain to your project, but do not add new ones.</a:t>
            </a:r>
          </a:p>
          <a:p>
            <a:pPr algn="ctr"/>
            <a:endParaRPr lang="en-US" sz="2400" dirty="0"/>
          </a:p>
          <a:p>
            <a:pPr algn="ctr"/>
            <a:endParaRPr lang="en-US" sz="2400" dirty="0"/>
          </a:p>
        </p:txBody>
      </p:sp>
      <p:sp>
        <p:nvSpPr>
          <p:cNvPr id="18" name="Rectangle 17"/>
          <p:cNvSpPr/>
          <p:nvPr/>
        </p:nvSpPr>
        <p:spPr>
          <a:xfrm>
            <a:off x="28487916" y="10953890"/>
            <a:ext cx="5660571" cy="4154984"/>
          </a:xfrm>
          <a:prstGeom prst="rect">
            <a:avLst/>
          </a:prstGeom>
          <a:solidFill>
            <a:schemeClr val="accent5">
              <a:lumMod val="40000"/>
              <a:lumOff val="60000"/>
            </a:schemeClr>
          </a:solidFill>
          <a:ln>
            <a:solidFill>
              <a:schemeClr val="accent5">
                <a:lumMod val="75000"/>
              </a:schemeClr>
            </a:solidFill>
          </a:ln>
        </p:spPr>
        <p:txBody>
          <a:bodyPr wrap="square">
            <a:spAutoFit/>
          </a:bodyPr>
          <a:lstStyle/>
          <a:p>
            <a:r>
              <a:rPr lang="en-US" sz="2400" u="sng" dirty="0" smtClean="0"/>
              <a:t>This project addresses the following systems specification for Engineered T cells:</a:t>
            </a:r>
          </a:p>
          <a:p>
            <a:r>
              <a:rPr lang="en-US" sz="2400" dirty="0"/>
              <a:t>Maximize the most potent and safe T cell subtypes through the identification of CQAs and CPPs</a:t>
            </a:r>
          </a:p>
          <a:p>
            <a:r>
              <a:rPr lang="en-US" sz="2400" dirty="0"/>
              <a:t>Develop robust and scalable manufacturing and supply chain platforms to reduce risk and cost, and improve access</a:t>
            </a:r>
          </a:p>
          <a:p>
            <a:r>
              <a:rPr lang="en-US" sz="2400" dirty="0"/>
              <a:t>Develop in-line, nondestructive Process Analytical technologies (PATs), with more predictive potency and quality assays</a:t>
            </a:r>
          </a:p>
        </p:txBody>
      </p:sp>
      <p:sp>
        <p:nvSpPr>
          <p:cNvPr id="19" name="Rectangle 18"/>
          <p:cNvSpPr/>
          <p:nvPr/>
        </p:nvSpPr>
        <p:spPr>
          <a:xfrm>
            <a:off x="34257395" y="10925581"/>
            <a:ext cx="4371994" cy="3416320"/>
          </a:xfrm>
          <a:prstGeom prst="rect">
            <a:avLst/>
          </a:prstGeom>
          <a:solidFill>
            <a:schemeClr val="accent5">
              <a:lumMod val="40000"/>
              <a:lumOff val="60000"/>
            </a:schemeClr>
          </a:solidFill>
          <a:ln>
            <a:solidFill>
              <a:schemeClr val="accent5">
                <a:lumMod val="75000"/>
              </a:schemeClr>
            </a:solidFill>
          </a:ln>
        </p:spPr>
        <p:txBody>
          <a:bodyPr wrap="square">
            <a:spAutoFit/>
          </a:bodyPr>
          <a:lstStyle/>
          <a:p>
            <a:r>
              <a:rPr lang="en-US" sz="2400" u="sng" dirty="0" smtClean="0"/>
              <a:t>This project addresses the following systems specification for iPSC-CMs</a:t>
            </a:r>
          </a:p>
          <a:p>
            <a:r>
              <a:rPr lang="en-US" sz="2400" dirty="0"/>
              <a:t>Improve differentiation efficiency and robustness</a:t>
            </a:r>
          </a:p>
          <a:p>
            <a:r>
              <a:rPr lang="en-US" sz="2400" dirty="0"/>
              <a:t>Enhance cell functional attributes and engraftment potential</a:t>
            </a:r>
          </a:p>
          <a:p>
            <a:r>
              <a:rPr lang="en-US" sz="2400" dirty="0"/>
              <a:t>Increase scale and reduce manufacturing cost</a:t>
            </a:r>
          </a:p>
        </p:txBody>
      </p:sp>
      <p:sp>
        <p:nvSpPr>
          <p:cNvPr id="20" name="Rectangle 19"/>
          <p:cNvSpPr/>
          <p:nvPr/>
        </p:nvSpPr>
        <p:spPr>
          <a:xfrm>
            <a:off x="38760069" y="10894338"/>
            <a:ext cx="4210196" cy="3785652"/>
          </a:xfrm>
          <a:prstGeom prst="rect">
            <a:avLst/>
          </a:prstGeom>
          <a:solidFill>
            <a:schemeClr val="accent5">
              <a:lumMod val="40000"/>
              <a:lumOff val="60000"/>
            </a:schemeClr>
          </a:solidFill>
          <a:ln>
            <a:solidFill>
              <a:schemeClr val="accent5">
                <a:lumMod val="75000"/>
              </a:schemeClr>
            </a:solidFill>
          </a:ln>
        </p:spPr>
        <p:txBody>
          <a:bodyPr wrap="square">
            <a:spAutoFit/>
          </a:bodyPr>
          <a:lstStyle/>
          <a:p>
            <a:r>
              <a:rPr lang="en-US" sz="2400" u="sng" dirty="0" smtClean="0"/>
              <a:t>This project addresses the following systems specification for MSCs:</a:t>
            </a:r>
          </a:p>
          <a:p>
            <a:r>
              <a:rPr lang="en-US" sz="2400" dirty="0"/>
              <a:t>Expand potent MSCs</a:t>
            </a:r>
          </a:p>
          <a:p>
            <a:r>
              <a:rPr lang="en-US" sz="2400" dirty="0"/>
              <a:t>Cells produce therapeutic levels of secreted factor(s) (application dependent)</a:t>
            </a:r>
          </a:p>
          <a:p>
            <a:r>
              <a:rPr lang="en-US" sz="2400" dirty="0"/>
              <a:t>Lower cost and risk through scalable and reproducible culture</a:t>
            </a:r>
          </a:p>
        </p:txBody>
      </p:sp>
    </p:spTree>
    <p:extLst>
      <p:ext uri="{BB962C8B-B14F-4D97-AF65-F5344CB8AC3E}">
        <p14:creationId xmlns:p14="http://schemas.microsoft.com/office/powerpoint/2010/main" val="229667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392</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Bryant, Erin E</cp:lastModifiedBy>
  <cp:revision>22</cp:revision>
  <dcterms:created xsi:type="dcterms:W3CDTF">2016-10-11T13:58:18Z</dcterms:created>
  <dcterms:modified xsi:type="dcterms:W3CDTF">2021-01-26T19:29:15Z</dcterms:modified>
</cp:coreProperties>
</file>